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257" r:id="rId2"/>
    <p:sldId id="259"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4" r:id="rId26"/>
    <p:sldId id="281" r:id="rId27"/>
    <p:sldId id="282" r:id="rId28"/>
    <p:sldId id="283" r:id="rId29"/>
    <p:sldId id="285" r:id="rId30"/>
    <p:sldId id="286" r:id="rId31"/>
    <p:sldId id="287" r:id="rId32"/>
    <p:sldId id="288" r:id="rId33"/>
    <p:sldId id="289" r:id="rId34"/>
    <p:sldId id="290" r:id="rId35"/>
    <p:sldId id="291"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dm"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5A99"/>
    <a:srgbClr val="FAE2ED"/>
    <a:srgbClr val="F5C1D9"/>
    <a:srgbClr val="E7F1F8"/>
    <a:srgbClr val="5B9BD5"/>
    <a:srgbClr val="E966A0"/>
    <a:srgbClr val="3886CC"/>
    <a:srgbClr val="E3458C"/>
    <a:srgbClr val="B113EB"/>
    <a:srgbClr val="F5D4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5" d="100"/>
          <a:sy n="75" d="100"/>
        </p:scale>
        <p:origin x="931" y="269"/>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2/11/2025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2/11/2025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ly-arranged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96000" y="394405"/>
            <a:ext cx="10800000" cy="792000"/>
          </a:xfrm>
        </p:spPr>
        <p:txBody>
          <a:bodyPr wrap="square" lIns="0" tIns="0" rIns="0" bIns="0">
            <a:normAutofit/>
          </a:bodyPr>
          <a:lstStyle>
            <a:lvl1pPr algn="ctr" fontAlgn="base">
              <a:defRPr sz="3200">
                <a:solidFill>
                  <a:schemeClr val="tx1">
                    <a:lumMod val="85000"/>
                    <a:lumOff val="15000"/>
                  </a:schemeClr>
                </a:solidFill>
                <a:latin typeface="+mj-lt"/>
              </a:defRPr>
            </a:lvl1pPr>
          </a:lstStyle>
          <a:p>
            <a:r>
              <a:rPr lang="en-US"/>
              <a:t>Click to add title</a:t>
            </a:r>
          </a:p>
        </p:txBody>
      </p:sp>
      <p:sp>
        <p:nvSpPr>
          <p:cNvPr id="3" name="日期占位符 2"/>
          <p:cNvSpPr>
            <a:spLocks noGrp="1"/>
          </p:cNvSpPr>
          <p:nvPr>
            <p:ph type="dt" sz="half" idx="10"/>
            <p:custDataLst>
              <p:tags r:id="rId2"/>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D997B5FA-0921-464F-AAE1-844C04324D75}" type="datetimeFigureOut">
              <a:rPr lang="zh-CN" altLang="en-US" smtClean="0"/>
              <a:t>2025/2/11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hyperlink" Target="http://www.gofruga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gofrugal.com/contact.html" TargetMode="Externa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2" Type="http://schemas.openxmlformats.org/officeDocument/2006/relationships/hyperlink" Target="https://www.gofrugal.com/contact.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kanimozhims05.wixsite.com/gofrugal-3"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rcRect l="45859" r="3682"/>
          <a:stretch>
            <a:fillRect/>
          </a:stretch>
        </p:blipFill>
        <p:spPr>
          <a:xfrm>
            <a:off x="7230745" y="466090"/>
            <a:ext cx="4846955" cy="5855335"/>
          </a:xfrm>
          <a:prstGeom prst="rect">
            <a:avLst/>
          </a:prstGeom>
        </p:spPr>
      </p:pic>
      <p:sp>
        <p:nvSpPr>
          <p:cNvPr id="7" name="椭圆 6"/>
          <p:cNvSpPr/>
          <p:nvPr/>
        </p:nvSpPr>
        <p:spPr>
          <a:xfrm>
            <a:off x="166728" y="-2442514"/>
            <a:ext cx="3545826" cy="3545826"/>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cs typeface="Century Gothic" panose="020B0502020202020204" pitchFamily="34" charset="0"/>
            </a:endParaRPr>
          </a:p>
        </p:txBody>
      </p:sp>
      <p:sp>
        <p:nvSpPr>
          <p:cNvPr id="8" name="椭圆 7"/>
          <p:cNvSpPr/>
          <p:nvPr/>
        </p:nvSpPr>
        <p:spPr>
          <a:xfrm>
            <a:off x="4418127" y="145701"/>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cs typeface="Century Gothic" panose="020B0502020202020204" pitchFamily="34" charset="0"/>
            </a:endParaRPr>
          </a:p>
        </p:txBody>
      </p:sp>
      <p:sp>
        <p:nvSpPr>
          <p:cNvPr id="9" name="椭圆 8"/>
          <p:cNvSpPr/>
          <p:nvPr/>
        </p:nvSpPr>
        <p:spPr>
          <a:xfrm>
            <a:off x="2000305" y="5804551"/>
            <a:ext cx="3325569" cy="3325569"/>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cs typeface="Century Gothic" panose="020B0502020202020204" pitchFamily="34" charset="0"/>
            </a:endParaRPr>
          </a:p>
        </p:txBody>
      </p:sp>
      <p:sp>
        <p:nvSpPr>
          <p:cNvPr id="10" name="椭圆 9"/>
          <p:cNvSpPr/>
          <p:nvPr/>
        </p:nvSpPr>
        <p:spPr>
          <a:xfrm>
            <a:off x="11205516"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cs typeface="Century Gothic" panose="020B0502020202020204" pitchFamily="34" charset="0"/>
            </a:endParaRPr>
          </a:p>
        </p:txBody>
      </p:sp>
      <p:sp>
        <p:nvSpPr>
          <p:cNvPr id="3" name="矩形 2"/>
          <p:cNvSpPr/>
          <p:nvPr/>
        </p:nvSpPr>
        <p:spPr>
          <a:xfrm>
            <a:off x="167005" y="3870325"/>
            <a:ext cx="7385685" cy="2451100"/>
          </a:xfrm>
          <a:prstGeom prst="rect">
            <a:avLst/>
          </a:prstGeom>
          <a:noFill/>
        </p:spPr>
        <p:txBody>
          <a:bodyPr wrap="square" rtlCol="0">
            <a:noAutofit/>
          </a:bodyPr>
          <a:lstStyle/>
          <a:p>
            <a:pPr>
              <a:lnSpc>
                <a:spcPct val="150000"/>
              </a:lnSpc>
            </a:pPr>
            <a:r>
              <a:rPr lang="en-US" sz="1600" b="1" u="sng">
                <a:latin typeface="Century Gothic" panose="020B0502020202020204" pitchFamily="34" charset="0"/>
                <a:cs typeface="Century Gothic" panose="020B0502020202020204" pitchFamily="34" charset="0"/>
                <a:sym typeface="+mn-ea"/>
              </a:rPr>
              <a:t>About the website selection:</a:t>
            </a:r>
            <a:endParaRPr lang="en-US" sz="1600">
              <a:latin typeface="Century Gothic" panose="020B0502020202020204" pitchFamily="34" charset="0"/>
              <a:cs typeface="Century Gothic" panose="020B0502020202020204" pitchFamily="34" charset="0"/>
            </a:endParaRPr>
          </a:p>
          <a:p>
            <a:pPr indent="457200"/>
            <a:r>
              <a:rPr lang="en-US" sz="1600">
                <a:latin typeface="Century Gothic" panose="020B0502020202020204" pitchFamily="34" charset="0"/>
                <a:cs typeface="Century Gothic" panose="020B0502020202020204" pitchFamily="34" charset="0"/>
                <a:sym typeface="+mn-ea"/>
              </a:rPr>
              <a:t>I have selected </a:t>
            </a:r>
            <a:r>
              <a:rPr lang="en-US" sz="1600" b="1">
                <a:solidFill>
                  <a:srgbClr val="00B0F0"/>
                </a:solidFill>
                <a:latin typeface="Century Gothic" panose="020B0502020202020204" pitchFamily="34" charset="0"/>
                <a:cs typeface="Century Gothic" panose="020B0502020202020204" pitchFamily="34" charset="0"/>
                <a:sym typeface="+mn-ea"/>
              </a:rPr>
              <a:t>GoFrugal </a:t>
            </a:r>
            <a:r>
              <a:rPr lang="en-US" sz="1600">
                <a:latin typeface="Century Gothic" panose="020B0502020202020204" pitchFamily="34" charset="0"/>
                <a:cs typeface="Century Gothic" panose="020B0502020202020204" pitchFamily="34" charset="0"/>
                <a:sym typeface="+mn-ea"/>
              </a:rPr>
              <a:t>company’s website for this project. </a:t>
            </a:r>
            <a:endParaRPr lang="en-US" sz="1600">
              <a:latin typeface="Century Gothic" panose="020B0502020202020204" pitchFamily="34" charset="0"/>
              <a:cs typeface="Century Gothic" panose="020B0502020202020204" pitchFamily="34" charset="0"/>
            </a:endParaRPr>
          </a:p>
          <a:p>
            <a:pPr indent="457200"/>
            <a:endParaRPr lang="en-US" sz="1600">
              <a:latin typeface="Century Gothic" panose="020B0502020202020204" pitchFamily="34" charset="0"/>
              <a:cs typeface="Century Gothic" panose="020B0502020202020204" pitchFamily="34" charset="0"/>
            </a:endParaRPr>
          </a:p>
          <a:p>
            <a:pPr indent="457200"/>
            <a:r>
              <a:rPr lang="en-US" sz="1600">
                <a:latin typeface="Century Gothic" panose="020B0502020202020204" pitchFamily="34" charset="0"/>
                <a:cs typeface="Century Gothic" panose="020B0502020202020204" pitchFamily="34" charset="0"/>
                <a:sym typeface="+mn-ea"/>
              </a:rPr>
              <a:t>This is one of the rapidly growing companies with various types of products’ portfolio, where it is in the stage of </a:t>
            </a:r>
            <a:r>
              <a:rPr lang="en-US" sz="1600" b="1">
                <a:solidFill>
                  <a:srgbClr val="00B0F0"/>
                </a:solidFill>
                <a:latin typeface="Century Gothic" panose="020B0502020202020204" pitchFamily="34" charset="0"/>
                <a:cs typeface="Century Gothic" panose="020B0502020202020204" pitchFamily="34" charset="0"/>
                <a:sym typeface="+mn-ea"/>
              </a:rPr>
              <a:t>optimizing its online presence</a:t>
            </a:r>
            <a:r>
              <a:rPr lang="en-US" sz="1600">
                <a:latin typeface="Century Gothic" panose="020B0502020202020204" pitchFamily="34" charset="0"/>
                <a:cs typeface="Century Gothic" panose="020B0502020202020204" pitchFamily="34" charset="0"/>
                <a:sym typeface="+mn-ea"/>
              </a:rPr>
              <a:t> to reaching more audience, improving search engine rankings, and </a:t>
            </a:r>
            <a:r>
              <a:rPr lang="en-IN" altLang="en-US" sz="1600">
                <a:latin typeface="Century Gothic" panose="020B0502020202020204" pitchFamily="34" charset="0"/>
                <a:cs typeface="Century Gothic" panose="020B0502020202020204" pitchFamily="34" charset="0"/>
                <a:sym typeface="+mn-ea"/>
              </a:rPr>
              <a:t>trying to stay top</a:t>
            </a:r>
            <a:r>
              <a:rPr lang="en-US" sz="1600">
                <a:latin typeface="Century Gothic" panose="020B0502020202020204" pitchFamily="34" charset="0"/>
                <a:cs typeface="Century Gothic" panose="020B0502020202020204" pitchFamily="34" charset="0"/>
                <a:sym typeface="+mn-ea"/>
              </a:rPr>
              <a:t> in a competitive market.</a:t>
            </a:r>
            <a:endParaRPr lang="en-US" altLang="zh-CN" sz="1600" dirty="0">
              <a:latin typeface="Century Gothic" panose="020B0502020202020204" pitchFamily="34" charset="0"/>
              <a:cs typeface="Century Gothic" panose="020B0502020202020204" pitchFamily="34" charset="0"/>
            </a:endParaRPr>
          </a:p>
        </p:txBody>
      </p:sp>
      <p:graphicFrame>
        <p:nvGraphicFramePr>
          <p:cNvPr id="2" name="Table 1"/>
          <p:cNvGraphicFramePr/>
          <p:nvPr>
            <p:custDataLst>
              <p:tags r:id="rId1"/>
            </p:custDataLst>
            <p:extLst>
              <p:ext uri="{D42A27DB-BD31-4B8C-83A1-F6EECF244321}">
                <p14:modId xmlns:p14="http://schemas.microsoft.com/office/powerpoint/2010/main" val="1581280341"/>
              </p:ext>
            </p:extLst>
          </p:nvPr>
        </p:nvGraphicFramePr>
        <p:xfrm>
          <a:off x="167005" y="1319530"/>
          <a:ext cx="6325870" cy="2280920"/>
        </p:xfrm>
        <a:graphic>
          <a:graphicData uri="http://schemas.openxmlformats.org/drawingml/2006/table">
            <a:tbl>
              <a:tblPr firstRow="1" bandRow="1">
                <a:tableStyleId>{3B4B98B0-60AC-42C2-AFA5-B58CD77FA1E5}</a:tableStyleId>
              </a:tblPr>
              <a:tblGrid>
                <a:gridCol w="132842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4789170">
                  <a:extLst>
                    <a:ext uri="{9D8B030D-6E8A-4147-A177-3AD203B41FA5}">
                      <a16:colId xmlns:a16="http://schemas.microsoft.com/office/drawing/2014/main" val="20002"/>
                    </a:ext>
                  </a:extLst>
                </a:gridCol>
              </a:tblGrid>
              <a:tr h="455930">
                <a:tc>
                  <a:txBody>
                    <a:bodyPr/>
                    <a:lstStyle/>
                    <a:p>
                      <a:pPr marL="68580" indent="0" algn="l">
                        <a:spcBef>
                          <a:spcPct val="0"/>
                        </a:spcBef>
                        <a:spcAft>
                          <a:spcPts val="1200"/>
                        </a:spcAft>
                      </a:pPr>
                      <a:r>
                        <a:rPr sz="1200" b="0">
                          <a:latin typeface="Century Gothic" panose="020B0502020202020204" pitchFamily="34" charset="0"/>
                          <a:cs typeface="Century Gothic" panose="020B0502020202020204" pitchFamily="34" charset="0"/>
                        </a:rPr>
                        <a:t>Learner Name</a:t>
                      </a:r>
                    </a:p>
                  </a:txBody>
                  <a:tcPr marL="68580" marR="68580" marT="0" marB="0" anchor="ctr">
                    <a:lnL>
                      <a:noFill/>
                    </a:lnL>
                    <a:lnR>
                      <a:noFill/>
                    </a:lnR>
                    <a:lnT>
                      <a:noFill/>
                    </a:lnT>
                    <a:lnB>
                      <a:noFill/>
                    </a:lnB>
                    <a:solidFill>
                      <a:srgbClr val="E7F1F8"/>
                    </a:solidFill>
                  </a:tcPr>
                </a:tc>
                <a:tc>
                  <a:txBody>
                    <a:bodyPr/>
                    <a:lstStyle/>
                    <a:p>
                      <a:pPr marL="68580" indent="0" algn="ctr">
                        <a:spcBef>
                          <a:spcPct val="0"/>
                        </a:spcBef>
                        <a:spcAft>
                          <a:spcPts val="1200"/>
                        </a:spcAft>
                      </a:pPr>
                      <a:r>
                        <a:rPr sz="1500" b="0">
                          <a:latin typeface="Century Gothic" panose="020B0502020202020204" pitchFamily="34" charset="0"/>
                          <a:cs typeface="Century Gothic" panose="020B0502020202020204" pitchFamily="34" charset="0"/>
                        </a:rPr>
                        <a:t>:</a:t>
                      </a:r>
                    </a:p>
                  </a:txBody>
                  <a:tcPr marL="68580" marR="68580" marT="0" marB="0" anchor="ctr">
                    <a:lnL>
                      <a:noFill/>
                    </a:lnL>
                    <a:lnR>
                      <a:noFill/>
                    </a:lnR>
                    <a:lnT>
                      <a:noFill/>
                    </a:lnT>
                    <a:lnB>
                      <a:noFill/>
                    </a:lnB>
                    <a:solidFill>
                      <a:srgbClr val="E7F1F8"/>
                    </a:solidFill>
                  </a:tcPr>
                </a:tc>
                <a:tc>
                  <a:txBody>
                    <a:bodyPr/>
                    <a:lstStyle/>
                    <a:p>
                      <a:pPr marL="68580" indent="0" algn="l">
                        <a:spcBef>
                          <a:spcPct val="0"/>
                        </a:spcBef>
                        <a:spcAft>
                          <a:spcPts val="1200"/>
                        </a:spcAft>
                      </a:pPr>
                      <a:r>
                        <a:rPr sz="1400" b="1">
                          <a:latin typeface="Century Gothic" panose="020B0502020202020204" pitchFamily="34" charset="0"/>
                          <a:cs typeface="Century Gothic" panose="020B0502020202020204" pitchFamily="34" charset="0"/>
                        </a:rPr>
                        <a:t>Kanimozhi Mani</a:t>
                      </a:r>
                    </a:p>
                  </a:txBody>
                  <a:tcPr marL="68580" marR="68580" marT="0" marB="0" anchor="ctr">
                    <a:lnL>
                      <a:noFill/>
                    </a:lnL>
                    <a:lnR>
                      <a:noFill/>
                    </a:lnR>
                    <a:lnT>
                      <a:noFill/>
                    </a:lnT>
                    <a:lnB>
                      <a:noFill/>
                    </a:lnB>
                    <a:solidFill>
                      <a:srgbClr val="E7F1F8"/>
                    </a:solidFill>
                  </a:tcPr>
                </a:tc>
                <a:extLst>
                  <a:ext uri="{0D108BD9-81ED-4DB2-BD59-A6C34878D82A}">
                    <a16:rowId xmlns:a16="http://schemas.microsoft.com/office/drawing/2014/main" val="10000"/>
                  </a:ext>
                </a:extLst>
              </a:tr>
              <a:tr h="455930">
                <a:tc>
                  <a:txBody>
                    <a:bodyPr/>
                    <a:lstStyle/>
                    <a:p>
                      <a:pPr marL="68580" indent="0" algn="l">
                        <a:spcBef>
                          <a:spcPct val="0"/>
                        </a:spcBef>
                        <a:spcAft>
                          <a:spcPts val="1200"/>
                        </a:spcAft>
                      </a:pPr>
                      <a:r>
                        <a:rPr sz="1200" b="0">
                          <a:latin typeface="Century Gothic" panose="020B0502020202020204" pitchFamily="34" charset="0"/>
                          <a:cs typeface="Century Gothic" panose="020B0502020202020204" pitchFamily="34" charset="0"/>
                        </a:rPr>
                        <a:t>Course Name</a:t>
                      </a:r>
                    </a:p>
                  </a:txBody>
                  <a:tcPr marL="68580" marR="68580" marT="0" marB="0" anchor="ctr">
                    <a:lnL>
                      <a:noFill/>
                    </a:lnL>
                    <a:lnR>
                      <a:noFill/>
                    </a:lnR>
                    <a:lnT>
                      <a:noFill/>
                    </a:lnT>
                    <a:lnB>
                      <a:noFill/>
                    </a:lnB>
                    <a:solidFill>
                      <a:schemeClr val="bg1"/>
                    </a:solidFill>
                  </a:tcPr>
                </a:tc>
                <a:tc>
                  <a:txBody>
                    <a:bodyPr/>
                    <a:lstStyle/>
                    <a:p>
                      <a:pPr marL="68580" indent="0" algn="ctr">
                        <a:spcBef>
                          <a:spcPct val="0"/>
                        </a:spcBef>
                        <a:spcAft>
                          <a:spcPts val="1200"/>
                        </a:spcAft>
                      </a:pPr>
                      <a:r>
                        <a:rPr sz="1500" b="0">
                          <a:latin typeface="Century Gothic" panose="020B0502020202020204" pitchFamily="34" charset="0"/>
                          <a:cs typeface="Century Gothic" panose="020B0502020202020204" pitchFamily="34" charset="0"/>
                        </a:rPr>
                        <a:t>:</a:t>
                      </a:r>
                    </a:p>
                  </a:txBody>
                  <a:tcPr marL="68580" marR="68580" marT="0" marB="0" anchor="ctr">
                    <a:lnL>
                      <a:noFill/>
                    </a:lnL>
                    <a:lnR>
                      <a:noFill/>
                    </a:lnR>
                    <a:lnT>
                      <a:noFill/>
                    </a:lnT>
                    <a:lnB>
                      <a:noFill/>
                    </a:lnB>
                    <a:solidFill>
                      <a:schemeClr val="bg1"/>
                    </a:solidFill>
                  </a:tcPr>
                </a:tc>
                <a:tc>
                  <a:txBody>
                    <a:bodyPr/>
                    <a:lstStyle/>
                    <a:p>
                      <a:pPr marL="68580" indent="0" algn="l">
                        <a:spcBef>
                          <a:spcPct val="0"/>
                        </a:spcBef>
                        <a:spcAft>
                          <a:spcPts val="1200"/>
                        </a:spcAft>
                      </a:pPr>
                      <a:r>
                        <a:rPr sz="1400" b="1">
                          <a:latin typeface="Century Gothic" panose="020B0502020202020204" pitchFamily="34" charset="0"/>
                          <a:cs typeface="Century Gothic" panose="020B0502020202020204" pitchFamily="34" charset="0"/>
                        </a:rPr>
                        <a:t>Business Analytics and Digital Marketing (BADM)</a:t>
                      </a:r>
                    </a:p>
                  </a:txBody>
                  <a:tcPr marL="68580" marR="68580" marT="0" marB="0" anchor="ctr">
                    <a:lnL>
                      <a:noFill/>
                    </a:lnL>
                    <a:lnR>
                      <a:noFill/>
                    </a:lnR>
                    <a:lnT>
                      <a:noFill/>
                    </a:lnT>
                    <a:lnB>
                      <a:noFill/>
                    </a:lnB>
                    <a:solidFill>
                      <a:schemeClr val="bg1"/>
                    </a:solidFill>
                  </a:tcPr>
                </a:tc>
                <a:extLst>
                  <a:ext uri="{0D108BD9-81ED-4DB2-BD59-A6C34878D82A}">
                    <a16:rowId xmlns:a16="http://schemas.microsoft.com/office/drawing/2014/main" val="10001"/>
                  </a:ext>
                </a:extLst>
              </a:tr>
              <a:tr h="455930">
                <a:tc>
                  <a:txBody>
                    <a:bodyPr/>
                    <a:lstStyle/>
                    <a:p>
                      <a:pPr marL="68580" indent="0" algn="l">
                        <a:spcBef>
                          <a:spcPct val="0"/>
                        </a:spcBef>
                        <a:spcAft>
                          <a:spcPts val="1200"/>
                        </a:spcAft>
                      </a:pPr>
                      <a:r>
                        <a:rPr sz="1200" b="0">
                          <a:latin typeface="Century Gothic" panose="020B0502020202020204" pitchFamily="34" charset="0"/>
                          <a:cs typeface="Century Gothic" panose="020B0502020202020204" pitchFamily="34" charset="0"/>
                        </a:rPr>
                        <a:t>Batch</a:t>
                      </a:r>
                    </a:p>
                  </a:txBody>
                  <a:tcPr marL="68580" marR="68580" marT="0" marB="0" anchor="ctr">
                    <a:lnL>
                      <a:noFill/>
                    </a:lnL>
                    <a:lnR>
                      <a:noFill/>
                    </a:lnR>
                    <a:lnT>
                      <a:noFill/>
                    </a:lnT>
                    <a:lnB>
                      <a:noFill/>
                    </a:lnB>
                    <a:solidFill>
                      <a:srgbClr val="E7F1F8"/>
                    </a:solidFill>
                  </a:tcPr>
                </a:tc>
                <a:tc>
                  <a:txBody>
                    <a:bodyPr/>
                    <a:lstStyle/>
                    <a:p>
                      <a:pPr marL="68580" indent="0" algn="ctr">
                        <a:spcBef>
                          <a:spcPct val="0"/>
                        </a:spcBef>
                        <a:spcAft>
                          <a:spcPts val="1200"/>
                        </a:spcAft>
                      </a:pPr>
                      <a:r>
                        <a:rPr sz="1500" b="0">
                          <a:latin typeface="Century Gothic" panose="020B0502020202020204" pitchFamily="34" charset="0"/>
                          <a:cs typeface="Century Gothic" panose="020B0502020202020204" pitchFamily="34" charset="0"/>
                        </a:rPr>
                        <a:t>:</a:t>
                      </a:r>
                    </a:p>
                  </a:txBody>
                  <a:tcPr marL="68580" marR="68580" marT="0" marB="0" anchor="ctr">
                    <a:lnL>
                      <a:noFill/>
                    </a:lnL>
                    <a:lnR>
                      <a:noFill/>
                    </a:lnR>
                    <a:lnT>
                      <a:noFill/>
                    </a:lnT>
                    <a:lnB>
                      <a:noFill/>
                    </a:lnB>
                    <a:solidFill>
                      <a:srgbClr val="E7F1F8"/>
                    </a:solidFill>
                  </a:tcPr>
                </a:tc>
                <a:tc>
                  <a:txBody>
                    <a:bodyPr/>
                    <a:lstStyle/>
                    <a:p>
                      <a:pPr marL="68580" indent="0" algn="l">
                        <a:spcBef>
                          <a:spcPct val="0"/>
                        </a:spcBef>
                        <a:spcAft>
                          <a:spcPts val="1200"/>
                        </a:spcAft>
                      </a:pPr>
                      <a:r>
                        <a:rPr sz="1400" b="1">
                          <a:latin typeface="Century Gothic" panose="020B0502020202020204" pitchFamily="34" charset="0"/>
                          <a:cs typeface="Century Gothic" panose="020B0502020202020204" pitchFamily="34" charset="0"/>
                        </a:rPr>
                        <a:t>MBE10</a:t>
                      </a:r>
                    </a:p>
                  </a:txBody>
                  <a:tcPr marL="68580" marR="68580" marT="0" marB="0" anchor="ctr">
                    <a:lnL>
                      <a:noFill/>
                    </a:lnL>
                    <a:lnR>
                      <a:noFill/>
                    </a:lnR>
                    <a:lnT>
                      <a:noFill/>
                    </a:lnT>
                    <a:lnB>
                      <a:noFill/>
                    </a:lnB>
                    <a:solidFill>
                      <a:srgbClr val="E7F1F8"/>
                    </a:solidFill>
                  </a:tcPr>
                </a:tc>
                <a:extLst>
                  <a:ext uri="{0D108BD9-81ED-4DB2-BD59-A6C34878D82A}">
                    <a16:rowId xmlns:a16="http://schemas.microsoft.com/office/drawing/2014/main" val="10002"/>
                  </a:ext>
                </a:extLst>
              </a:tr>
              <a:tr h="457200">
                <a:tc>
                  <a:txBody>
                    <a:bodyPr/>
                    <a:lstStyle/>
                    <a:p>
                      <a:pPr marL="68580" indent="0" algn="l">
                        <a:spcBef>
                          <a:spcPct val="0"/>
                        </a:spcBef>
                        <a:spcAft>
                          <a:spcPts val="1200"/>
                        </a:spcAft>
                      </a:pPr>
                      <a:r>
                        <a:rPr sz="1200" b="0">
                          <a:latin typeface="Century Gothic" panose="020B0502020202020204" pitchFamily="34" charset="0"/>
                          <a:cs typeface="Century Gothic" panose="020B0502020202020204" pitchFamily="34" charset="0"/>
                        </a:rPr>
                        <a:t>Capstone Title</a:t>
                      </a:r>
                    </a:p>
                  </a:txBody>
                  <a:tcPr marL="68580" marR="68580" marT="0" marB="0" anchor="ctr">
                    <a:lnL>
                      <a:noFill/>
                    </a:lnL>
                    <a:lnR>
                      <a:noFill/>
                    </a:lnR>
                    <a:lnT>
                      <a:noFill/>
                    </a:lnT>
                    <a:lnB>
                      <a:noFill/>
                    </a:lnB>
                    <a:solidFill>
                      <a:schemeClr val="bg1"/>
                    </a:solidFill>
                  </a:tcPr>
                </a:tc>
                <a:tc>
                  <a:txBody>
                    <a:bodyPr/>
                    <a:lstStyle/>
                    <a:p>
                      <a:pPr marL="68580" indent="0" algn="ctr">
                        <a:spcBef>
                          <a:spcPct val="0"/>
                        </a:spcBef>
                        <a:spcAft>
                          <a:spcPts val="1200"/>
                        </a:spcAft>
                      </a:pPr>
                      <a:r>
                        <a:rPr sz="1500" b="0">
                          <a:latin typeface="Century Gothic" panose="020B0502020202020204" pitchFamily="34" charset="0"/>
                          <a:cs typeface="Century Gothic" panose="020B0502020202020204" pitchFamily="34" charset="0"/>
                        </a:rPr>
                        <a:t>:</a:t>
                      </a:r>
                    </a:p>
                  </a:txBody>
                  <a:tcPr marL="68580" marR="68580" marT="0" marB="0" anchor="ctr">
                    <a:lnL>
                      <a:noFill/>
                    </a:lnL>
                    <a:lnR>
                      <a:noFill/>
                    </a:lnR>
                    <a:lnT>
                      <a:noFill/>
                    </a:lnT>
                    <a:lnB>
                      <a:noFill/>
                    </a:lnB>
                    <a:solidFill>
                      <a:schemeClr val="bg1"/>
                    </a:solidFill>
                  </a:tcPr>
                </a:tc>
                <a:tc>
                  <a:txBody>
                    <a:bodyPr/>
                    <a:lstStyle/>
                    <a:p>
                      <a:pPr marL="68580" indent="0" algn="l">
                        <a:spcBef>
                          <a:spcPct val="0"/>
                        </a:spcBef>
                        <a:spcAft>
                          <a:spcPts val="1200"/>
                        </a:spcAft>
                      </a:pPr>
                      <a:r>
                        <a:rPr lang="en-US" sz="1400" b="1" dirty="0">
                          <a:latin typeface="Century Gothic" panose="020B0502020202020204" pitchFamily="34" charset="0"/>
                          <a:cs typeface="Century Gothic" panose="020B0502020202020204" pitchFamily="34" charset="0"/>
                        </a:rPr>
                        <a:t>Crafting Compelling Web Presences</a:t>
                      </a:r>
                      <a:endParaRPr sz="1400" b="1" dirty="0">
                        <a:latin typeface="Century Gothic" panose="020B0502020202020204" pitchFamily="34" charset="0"/>
                        <a:cs typeface="Century Gothic" panose="020B0502020202020204" pitchFamily="34" charset="0"/>
                      </a:endParaRPr>
                    </a:p>
                  </a:txBody>
                  <a:tcPr marL="68580" marR="68580" marT="0" marB="0" anchor="ctr">
                    <a:lnL>
                      <a:noFill/>
                    </a:lnL>
                    <a:lnR>
                      <a:noFill/>
                    </a:lnR>
                    <a:lnT>
                      <a:noFill/>
                    </a:lnT>
                    <a:lnB>
                      <a:noFill/>
                    </a:lnB>
                    <a:solidFill>
                      <a:schemeClr val="bg1"/>
                    </a:solidFill>
                  </a:tcPr>
                </a:tc>
                <a:extLst>
                  <a:ext uri="{0D108BD9-81ED-4DB2-BD59-A6C34878D82A}">
                    <a16:rowId xmlns:a16="http://schemas.microsoft.com/office/drawing/2014/main" val="10003"/>
                  </a:ext>
                </a:extLst>
              </a:tr>
              <a:tr h="455930">
                <a:tc>
                  <a:txBody>
                    <a:bodyPr/>
                    <a:lstStyle/>
                    <a:p>
                      <a:pPr marL="68580" indent="0" algn="l">
                        <a:spcBef>
                          <a:spcPct val="0"/>
                        </a:spcBef>
                        <a:spcAft>
                          <a:spcPts val="1200"/>
                        </a:spcAft>
                        <a:buNone/>
                      </a:pPr>
                      <a:r>
                        <a:rPr sz="1200" b="0">
                          <a:latin typeface="Century Gothic" panose="020B0502020202020204" pitchFamily="34" charset="0"/>
                          <a:cs typeface="Century Gothic" panose="020B0502020202020204" pitchFamily="34" charset="0"/>
                        </a:rPr>
                        <a:t>Selected Website</a:t>
                      </a:r>
                      <a:endParaRPr lang="en-US" sz="1200" b="0">
                        <a:latin typeface="Century Gothic" panose="020B0502020202020204" pitchFamily="34" charset="0"/>
                        <a:cs typeface="Century Gothic" panose="020B0502020202020204" pitchFamily="34" charset="0"/>
                      </a:endParaRPr>
                    </a:p>
                  </a:txBody>
                  <a:tcPr marL="68580" marR="68580" marT="0" marB="0" anchor="ctr">
                    <a:lnL>
                      <a:noFill/>
                    </a:lnL>
                    <a:lnR>
                      <a:noFill/>
                    </a:lnR>
                    <a:lnT>
                      <a:noFill/>
                    </a:lnT>
                    <a:lnB>
                      <a:noFill/>
                    </a:lnB>
                    <a:solidFill>
                      <a:srgbClr val="E7F1F8"/>
                    </a:solidFill>
                  </a:tcPr>
                </a:tc>
                <a:tc>
                  <a:txBody>
                    <a:bodyPr/>
                    <a:lstStyle/>
                    <a:p>
                      <a:pPr marL="68580" indent="0" algn="ctr">
                        <a:spcBef>
                          <a:spcPct val="0"/>
                        </a:spcBef>
                        <a:spcAft>
                          <a:spcPts val="1200"/>
                        </a:spcAft>
                        <a:buNone/>
                      </a:pPr>
                      <a:r>
                        <a:rPr lang="en-IN" altLang="en-US" sz="1500" b="0">
                          <a:latin typeface="Century Gothic" panose="020B0502020202020204" pitchFamily="34" charset="0"/>
                          <a:cs typeface="Century Gothic" panose="020B0502020202020204" pitchFamily="34" charset="0"/>
                        </a:rPr>
                        <a:t>:</a:t>
                      </a:r>
                    </a:p>
                  </a:txBody>
                  <a:tcPr marL="68580" marR="68580" marT="0" marB="0" anchor="ctr">
                    <a:lnL>
                      <a:noFill/>
                    </a:lnL>
                    <a:lnR>
                      <a:noFill/>
                    </a:lnR>
                    <a:lnT>
                      <a:noFill/>
                    </a:lnT>
                    <a:lnB>
                      <a:noFill/>
                    </a:lnB>
                    <a:solidFill>
                      <a:srgbClr val="E7F1F8"/>
                    </a:solidFill>
                  </a:tcPr>
                </a:tc>
                <a:tc>
                  <a:txBody>
                    <a:bodyPr/>
                    <a:lstStyle/>
                    <a:p>
                      <a:pPr marL="68580" indent="0" algn="l">
                        <a:spcBef>
                          <a:spcPct val="0"/>
                        </a:spcBef>
                        <a:spcAft>
                          <a:spcPts val="1200"/>
                        </a:spcAft>
                        <a:buNone/>
                      </a:pPr>
                      <a:r>
                        <a:rPr sz="1400" b="0" dirty="0">
                          <a:latin typeface="Century Gothic" panose="020B0502020202020204" pitchFamily="34" charset="0"/>
                          <a:cs typeface="Century Gothic" panose="020B0502020202020204" pitchFamily="34" charset="0"/>
                          <a:hlinkClick r:id="rId4"/>
                        </a:rPr>
                        <a:t>www.gofrugal.com</a:t>
                      </a:r>
                      <a:endParaRPr lang="en-US" sz="1400" b="0" dirty="0">
                        <a:latin typeface="Century Gothic" panose="020B0502020202020204" pitchFamily="34" charset="0"/>
                        <a:cs typeface="Century Gothic" panose="020B0502020202020204" pitchFamily="34" charset="0"/>
                        <a:hlinkClick r:id="rId4"/>
                      </a:endParaRPr>
                    </a:p>
                  </a:txBody>
                  <a:tcPr marL="68580" marR="68580" marT="0" marB="0" anchor="ctr">
                    <a:lnL>
                      <a:noFill/>
                    </a:lnL>
                    <a:lnR>
                      <a:noFill/>
                    </a:lnR>
                    <a:lnT>
                      <a:noFill/>
                    </a:lnT>
                    <a:lnB>
                      <a:noFill/>
                    </a:lnB>
                    <a:solidFill>
                      <a:srgbClr val="E7F1F8"/>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5">
            <a:extLst>
              <a:ext uri="{FF2B5EF4-FFF2-40B4-BE49-F238E27FC236}">
                <a16:creationId xmlns:a16="http://schemas.microsoft.com/office/drawing/2014/main" id="{4C2855C6-4B49-451D-8FA9-2002CA243088}"/>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 name="椭圆 6">
            <a:extLst>
              <a:ext uri="{FF2B5EF4-FFF2-40B4-BE49-F238E27FC236}">
                <a16:creationId xmlns:a16="http://schemas.microsoft.com/office/drawing/2014/main" id="{95330E36-0047-4C1E-AA66-AC65D3EEC9B3}"/>
              </a:ext>
            </a:extLst>
          </p:cNvPr>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7">
            <a:extLst>
              <a:ext uri="{FF2B5EF4-FFF2-40B4-BE49-F238E27FC236}">
                <a16:creationId xmlns:a16="http://schemas.microsoft.com/office/drawing/2014/main" id="{99E34633-E25C-465E-8F81-9DFCBC5BF483}"/>
              </a:ext>
            </a:extLst>
          </p:cNvPr>
          <p:cNvSpPr/>
          <p:nvPr/>
        </p:nvSpPr>
        <p:spPr>
          <a:xfrm flipH="1">
            <a:off x="4990751" y="6156344"/>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椭圆 8">
            <a:extLst>
              <a:ext uri="{FF2B5EF4-FFF2-40B4-BE49-F238E27FC236}">
                <a16:creationId xmlns:a16="http://schemas.microsoft.com/office/drawing/2014/main" id="{889CB12A-12B0-4A4D-AF29-40545D6A5807}"/>
              </a:ext>
            </a:extLst>
          </p:cNvPr>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0" name="Text Box 5">
            <a:extLst>
              <a:ext uri="{FF2B5EF4-FFF2-40B4-BE49-F238E27FC236}">
                <a16:creationId xmlns:a16="http://schemas.microsoft.com/office/drawing/2014/main" id="{CF23DF3E-803E-40A6-944D-578271F2229D}"/>
              </a:ext>
            </a:extLst>
          </p:cNvPr>
          <p:cNvSpPr txBox="1"/>
          <p:nvPr/>
        </p:nvSpPr>
        <p:spPr>
          <a:xfrm>
            <a:off x="395605" y="908685"/>
            <a:ext cx="11410315" cy="3323987"/>
          </a:xfrm>
          <a:prstGeom prst="rect">
            <a:avLst/>
          </a:prstGeom>
          <a:noFill/>
        </p:spPr>
        <p:txBody>
          <a:bodyPr wrap="square" rtlCol="0" anchor="t">
            <a:spAutoFit/>
          </a:bodyPr>
          <a:lstStyle/>
          <a:p>
            <a:r>
              <a:rPr lang="en-IN" b="1" dirty="0">
                <a:solidFill>
                  <a:srgbClr val="E65A99"/>
                </a:solidFill>
                <a:latin typeface="Century Gothic" panose="020B0502020202020204" charset="0"/>
                <a:sym typeface="+mn-ea"/>
              </a:rPr>
              <a:t>Recommendations:</a:t>
            </a:r>
            <a:endParaRPr lang="en-IN" b="1" dirty="0">
              <a:solidFill>
                <a:srgbClr val="E65A99"/>
              </a:solidFill>
              <a:latin typeface="Century Gothic" panose="020B0502020202020204" charset="0"/>
            </a:endParaRPr>
          </a:p>
          <a:p>
            <a:pPr marL="285750" indent="-285750">
              <a:lnSpc>
                <a:spcPct val="150000"/>
              </a:lnSpc>
              <a:buFont typeface="Arial" panose="020B0604020202020204" pitchFamily="34" charset="0"/>
              <a:buChar char="•"/>
            </a:pPr>
            <a:r>
              <a:rPr lang="en-IN" sz="1600" b="1" dirty="0">
                <a:latin typeface="Century Gothic" panose="020B0502020202020204" charset="0"/>
                <a:sym typeface="+mn-ea"/>
              </a:rPr>
              <a:t>Update PHP Version: </a:t>
            </a:r>
            <a:r>
              <a:rPr lang="en-IN" sz="1600" dirty="0">
                <a:latin typeface="Century Gothic" panose="020B0502020202020204" charset="0"/>
                <a:sym typeface="+mn-ea"/>
              </a:rPr>
              <a:t>The current </a:t>
            </a:r>
            <a:r>
              <a:rPr lang="en-IN" sz="1600" b="1" dirty="0">
                <a:solidFill>
                  <a:srgbClr val="FF0000"/>
                </a:solidFill>
                <a:latin typeface="Century Gothic" panose="020B0502020202020204" charset="0"/>
                <a:sym typeface="+mn-ea"/>
              </a:rPr>
              <a:t>PHP version (5.3.3) is outdated</a:t>
            </a:r>
            <a:r>
              <a:rPr lang="en-IN" sz="1600" dirty="0">
                <a:latin typeface="Century Gothic" panose="020B0502020202020204" charset="0"/>
                <a:sym typeface="+mn-ea"/>
              </a:rPr>
              <a:t>. </a:t>
            </a:r>
            <a:r>
              <a:rPr lang="en-IN" sz="1600" b="1" dirty="0">
                <a:solidFill>
                  <a:srgbClr val="00B050"/>
                </a:solidFill>
                <a:latin typeface="Century Gothic" panose="020B0502020202020204" charset="0"/>
                <a:sym typeface="+mn-ea"/>
              </a:rPr>
              <a:t>Upgrading to a more recent version </a:t>
            </a:r>
            <a:r>
              <a:rPr lang="en-IN" sz="1600" dirty="0">
                <a:latin typeface="Century Gothic" panose="020B0502020202020204" charset="0"/>
                <a:sym typeface="+mn-ea"/>
              </a:rPr>
              <a:t>will provide security improvements and performance enhancements.</a:t>
            </a:r>
            <a:endParaRPr lang="en-IN" sz="1600" dirty="0">
              <a:latin typeface="Century Gothic" panose="020B0502020202020204" charset="0"/>
            </a:endParaRPr>
          </a:p>
          <a:p>
            <a:pPr marL="285750" indent="-285750">
              <a:lnSpc>
                <a:spcPct val="150000"/>
              </a:lnSpc>
              <a:buFont typeface="Arial" panose="020B0604020202020204" pitchFamily="34" charset="0"/>
              <a:buChar char="•"/>
            </a:pPr>
            <a:r>
              <a:rPr lang="en-IN" sz="1600" b="1" dirty="0">
                <a:latin typeface="Century Gothic" panose="020B0502020202020204" charset="0"/>
                <a:sym typeface="+mn-ea"/>
              </a:rPr>
              <a:t>Update WordPress Version: </a:t>
            </a:r>
            <a:r>
              <a:rPr lang="en-IN" sz="1600" dirty="0">
                <a:latin typeface="Century Gothic" panose="020B0502020202020204" charset="0"/>
                <a:sym typeface="+mn-ea"/>
              </a:rPr>
              <a:t>WordPress 4.8.4 is </a:t>
            </a:r>
            <a:r>
              <a:rPr lang="en-IN" sz="1600" b="1" dirty="0">
                <a:solidFill>
                  <a:srgbClr val="FF0000"/>
                </a:solidFill>
                <a:latin typeface="Century Gothic" panose="020B0502020202020204" charset="0"/>
                <a:sym typeface="+mn-ea"/>
              </a:rPr>
              <a:t>not the latest version</a:t>
            </a:r>
            <a:r>
              <a:rPr lang="en-IN" sz="1600" dirty="0">
                <a:latin typeface="Century Gothic" panose="020B0502020202020204" charset="0"/>
                <a:sym typeface="+mn-ea"/>
              </a:rPr>
              <a:t>. An </a:t>
            </a:r>
            <a:r>
              <a:rPr lang="en-IN" sz="1600" b="1" dirty="0">
                <a:solidFill>
                  <a:srgbClr val="00B050"/>
                </a:solidFill>
                <a:latin typeface="Century Gothic" panose="020B0502020202020204" charset="0"/>
                <a:sym typeface="+mn-ea"/>
              </a:rPr>
              <a:t>update</a:t>
            </a:r>
            <a:r>
              <a:rPr lang="en-IN" sz="1600" dirty="0">
                <a:latin typeface="Century Gothic" panose="020B0502020202020204" charset="0"/>
                <a:sym typeface="+mn-ea"/>
              </a:rPr>
              <a:t> would provide better security and new features.</a:t>
            </a:r>
            <a:endParaRPr lang="en-IN" sz="1600" dirty="0">
              <a:latin typeface="Century Gothic" panose="020B0502020202020204" charset="0"/>
            </a:endParaRPr>
          </a:p>
          <a:p>
            <a:pPr marL="285750" indent="-285750">
              <a:lnSpc>
                <a:spcPct val="150000"/>
              </a:lnSpc>
              <a:buFont typeface="Arial" panose="020B0604020202020204" pitchFamily="34" charset="0"/>
              <a:buChar char="•"/>
            </a:pPr>
            <a:r>
              <a:rPr lang="en-IN" sz="1600" b="1" dirty="0">
                <a:latin typeface="Century Gothic" panose="020B0502020202020204" charset="0"/>
                <a:sym typeface="+mn-ea"/>
              </a:rPr>
              <a:t>Mobile Optimization: </a:t>
            </a:r>
            <a:r>
              <a:rPr lang="en-IN" sz="1600" dirty="0">
                <a:latin typeface="Century Gothic" panose="020B0502020202020204" charset="0"/>
                <a:sym typeface="+mn-ea"/>
              </a:rPr>
              <a:t>The site uses </a:t>
            </a:r>
            <a:r>
              <a:rPr lang="en-IN" sz="1600" b="1" dirty="0">
                <a:solidFill>
                  <a:srgbClr val="FF0000"/>
                </a:solidFill>
                <a:latin typeface="Century Gothic" panose="020B0502020202020204" charset="0"/>
                <a:sym typeface="+mn-ea"/>
              </a:rPr>
              <a:t>Bootstrap for responsive design</a:t>
            </a:r>
            <a:r>
              <a:rPr lang="en-IN" sz="1600" dirty="0">
                <a:latin typeface="Century Gothic" panose="020B0502020202020204" charset="0"/>
                <a:sym typeface="+mn-ea"/>
              </a:rPr>
              <a:t>, but it would be good to </a:t>
            </a:r>
            <a:r>
              <a:rPr lang="en-IN" sz="1600" b="1" dirty="0">
                <a:solidFill>
                  <a:srgbClr val="00B050"/>
                </a:solidFill>
                <a:latin typeface="Century Gothic" panose="020B0502020202020204" charset="0"/>
                <a:sym typeface="+mn-ea"/>
              </a:rPr>
              <a:t>ensure testing across all devices</a:t>
            </a:r>
            <a:r>
              <a:rPr lang="en-IN" sz="1600" dirty="0">
                <a:latin typeface="Century Gothic" panose="020B0502020202020204" charset="0"/>
                <a:sym typeface="+mn-ea"/>
              </a:rPr>
              <a:t> for a seamless experience.</a:t>
            </a:r>
            <a:endParaRPr lang="en-IN" sz="1600" dirty="0">
              <a:latin typeface="Century Gothic" panose="020B0502020202020204" charset="0"/>
            </a:endParaRPr>
          </a:p>
          <a:p>
            <a:pPr marL="285750" indent="-285750">
              <a:buFont typeface="Arial" panose="020B0604020202020204" pitchFamily="34" charset="0"/>
              <a:buChar char="•"/>
            </a:pPr>
            <a:endParaRPr lang="en-IN" sz="1600" dirty="0">
              <a:latin typeface="Century Gothic" panose="020B0502020202020204" charset="0"/>
            </a:endParaRPr>
          </a:p>
          <a:p>
            <a:r>
              <a:rPr lang="en-IN" sz="1600" dirty="0">
                <a:latin typeface="Century Gothic" panose="020B0502020202020204" charset="0"/>
                <a:sym typeface="+mn-ea"/>
              </a:rPr>
              <a:t>This comprehensive overview highlights the key technologies </a:t>
            </a:r>
            <a:r>
              <a:rPr lang="en-IN" sz="1600" dirty="0" err="1">
                <a:latin typeface="Century Gothic" panose="020B0502020202020204" charset="0"/>
                <a:sym typeface="+mn-ea"/>
              </a:rPr>
              <a:t>Gofrugal</a:t>
            </a:r>
            <a:r>
              <a:rPr lang="en-IN" sz="1600" dirty="0">
                <a:latin typeface="Century Gothic" panose="020B0502020202020204" charset="0"/>
                <a:sym typeface="+mn-ea"/>
              </a:rPr>
              <a:t> is utilizing to manage and enhance their website’s functionality.</a:t>
            </a:r>
          </a:p>
        </p:txBody>
      </p:sp>
    </p:spTree>
    <p:extLst>
      <p:ext uri="{BB962C8B-B14F-4D97-AF65-F5344CB8AC3E}">
        <p14:creationId xmlns:p14="http://schemas.microsoft.com/office/powerpoint/2010/main" val="10873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A71FB249-FAB5-4E30-B81D-94B564FE8591}"/>
              </a:ext>
            </a:extLst>
          </p:cNvPr>
          <p:cNvSpPr/>
          <p:nvPr/>
        </p:nvSpPr>
        <p:spPr>
          <a:xfrm>
            <a:off x="166728" y="-2442514"/>
            <a:ext cx="3545826" cy="3545826"/>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5" name="椭圆 4">
            <a:extLst>
              <a:ext uri="{FF2B5EF4-FFF2-40B4-BE49-F238E27FC236}">
                <a16:creationId xmlns:a16="http://schemas.microsoft.com/office/drawing/2014/main" id="{2CD324B1-CA3F-4EDA-93B4-F67855CD6784}"/>
              </a:ext>
            </a:extLst>
          </p:cNvPr>
          <p:cNvSpPr/>
          <p:nvPr/>
        </p:nvSpPr>
        <p:spPr>
          <a:xfrm>
            <a:off x="4418127" y="145701"/>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 name="椭圆 5">
            <a:extLst>
              <a:ext uri="{FF2B5EF4-FFF2-40B4-BE49-F238E27FC236}">
                <a16:creationId xmlns:a16="http://schemas.microsoft.com/office/drawing/2014/main" id="{F0E65709-2536-4042-8417-3B83F36BAA58}"/>
              </a:ext>
            </a:extLst>
          </p:cNvPr>
          <p:cNvSpPr/>
          <p:nvPr/>
        </p:nvSpPr>
        <p:spPr>
          <a:xfrm>
            <a:off x="2000305" y="6017911"/>
            <a:ext cx="3325569" cy="3325569"/>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6">
            <a:extLst>
              <a:ext uri="{FF2B5EF4-FFF2-40B4-BE49-F238E27FC236}">
                <a16:creationId xmlns:a16="http://schemas.microsoft.com/office/drawing/2014/main" id="{2D0F88DE-2C2F-406E-A326-D385F435485C}"/>
              </a:ext>
            </a:extLst>
          </p:cNvPr>
          <p:cNvSpPr/>
          <p:nvPr/>
        </p:nvSpPr>
        <p:spPr>
          <a:xfrm>
            <a:off x="11205516"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矩形 15">
            <a:extLst>
              <a:ext uri="{FF2B5EF4-FFF2-40B4-BE49-F238E27FC236}">
                <a16:creationId xmlns:a16="http://schemas.microsoft.com/office/drawing/2014/main" id="{A8900F68-D333-404F-A19F-D26BE5CBDBAA}"/>
              </a:ext>
            </a:extLst>
          </p:cNvPr>
          <p:cNvSpPr/>
          <p:nvPr/>
        </p:nvSpPr>
        <p:spPr>
          <a:xfrm>
            <a:off x="406654" y="1067914"/>
            <a:ext cx="1907540" cy="768350"/>
          </a:xfrm>
          <a:prstGeom prst="rect">
            <a:avLst/>
          </a:prstGeom>
        </p:spPr>
        <p:txBody>
          <a:bodyPr wrap="none">
            <a:spAutoFit/>
          </a:bodyPr>
          <a:lstStyle/>
          <a:p>
            <a:r>
              <a:rPr lang="en-IN" altLang="en-US" sz="4400" dirty="0">
                <a:solidFill>
                  <a:srgbClr val="E966A0"/>
                </a:solidFill>
                <a:latin typeface="Century Gothic" panose="020B0502020202020204" pitchFamily="34" charset="0"/>
                <a:cs typeface="Arial" panose="020B0604020202020204" pitchFamily="34" charset="0"/>
              </a:rPr>
              <a:t>TASK</a:t>
            </a:r>
            <a:r>
              <a:rPr lang="en-US" altLang="zh-CN" sz="4400" dirty="0">
                <a:solidFill>
                  <a:srgbClr val="E966A0"/>
                </a:solidFill>
                <a:latin typeface="Century Gothic" panose="020B0502020202020204" pitchFamily="34" charset="0"/>
                <a:cs typeface="Arial" panose="020B0604020202020204" pitchFamily="34" charset="0"/>
              </a:rPr>
              <a:t> 4</a:t>
            </a:r>
          </a:p>
        </p:txBody>
      </p:sp>
      <p:sp>
        <p:nvSpPr>
          <p:cNvPr id="9" name="矩形 16">
            <a:extLst>
              <a:ext uri="{FF2B5EF4-FFF2-40B4-BE49-F238E27FC236}">
                <a16:creationId xmlns:a16="http://schemas.microsoft.com/office/drawing/2014/main" id="{1B371F06-0E3A-4F08-B7D9-E1F556C02217}"/>
              </a:ext>
            </a:extLst>
          </p:cNvPr>
          <p:cNvSpPr/>
          <p:nvPr/>
        </p:nvSpPr>
        <p:spPr>
          <a:xfrm>
            <a:off x="354099" y="1804301"/>
            <a:ext cx="5589502" cy="1569660"/>
          </a:xfrm>
          <a:prstGeom prst="rect">
            <a:avLst/>
          </a:prstGeom>
        </p:spPr>
        <p:txBody>
          <a:bodyPr wrap="square">
            <a:spAutoFit/>
          </a:bodyPr>
          <a:lstStyle/>
          <a:p>
            <a:pPr algn="l"/>
            <a:r>
              <a:rPr lang="en-US" altLang="zh-CN" sz="4800" dirty="0">
                <a:solidFill>
                  <a:srgbClr val="8585BF"/>
                </a:solidFill>
                <a:latin typeface="Century Gothic" panose="020B0502020202020204" pitchFamily="34" charset="0"/>
                <a:cs typeface="Arial" panose="020B0604020202020204" pitchFamily="34" charset="0"/>
              </a:rPr>
              <a:t>Responsive Design Testing</a:t>
            </a:r>
          </a:p>
        </p:txBody>
      </p:sp>
      <p:sp>
        <p:nvSpPr>
          <p:cNvPr id="10" name="文本框 17">
            <a:extLst>
              <a:ext uri="{FF2B5EF4-FFF2-40B4-BE49-F238E27FC236}">
                <a16:creationId xmlns:a16="http://schemas.microsoft.com/office/drawing/2014/main" id="{94E71D45-C58E-4672-8BA1-84DCFE0B1054}"/>
              </a:ext>
            </a:extLst>
          </p:cNvPr>
          <p:cNvSpPr txBox="1"/>
          <p:nvPr/>
        </p:nvSpPr>
        <p:spPr>
          <a:xfrm>
            <a:off x="389884" y="3422302"/>
            <a:ext cx="6239515" cy="3369512"/>
          </a:xfrm>
          <a:prstGeom prst="rect">
            <a:avLst/>
          </a:prstGeom>
          <a:noFill/>
        </p:spPr>
        <p:txBody>
          <a:bodyPr wrap="square" rtlCol="0">
            <a:spAutoFit/>
          </a:bodyPr>
          <a:lstStyle/>
          <a:p>
            <a:pPr>
              <a:lnSpc>
                <a:spcPct val="150000"/>
              </a:lnSpc>
            </a:pPr>
            <a:r>
              <a:rPr lang="en-US" altLang="zh-CN" sz="1600" dirty="0">
                <a:latin typeface="Century Gothic" panose="020B0502020202020204" pitchFamily="34" charset="0"/>
                <a:cs typeface="Century Gothic" panose="020B0502020202020204" pitchFamily="34" charset="0"/>
                <a:sym typeface="+mn-ea"/>
              </a:rPr>
              <a:t>We have evaluated </a:t>
            </a:r>
            <a:r>
              <a:rPr lang="en-US" altLang="zh-CN" sz="1600" dirty="0" err="1">
                <a:latin typeface="Century Gothic" panose="020B0502020202020204" pitchFamily="34" charset="0"/>
                <a:cs typeface="Century Gothic" panose="020B0502020202020204" pitchFamily="34" charset="0"/>
                <a:sym typeface="+mn-ea"/>
              </a:rPr>
              <a:t>GoFrugal's</a:t>
            </a:r>
            <a:r>
              <a:rPr lang="en-US" altLang="zh-CN" sz="1600" dirty="0">
                <a:latin typeface="Century Gothic" panose="020B0502020202020204" pitchFamily="34" charset="0"/>
                <a:cs typeface="Century Gothic" panose="020B0502020202020204" pitchFamily="34" charset="0"/>
                <a:sym typeface="+mn-ea"/>
              </a:rPr>
              <a:t> website for responsive design and mobile optimization using online tools. This detailed report highlights performance across five key pages.</a:t>
            </a:r>
          </a:p>
          <a:p>
            <a:pPr>
              <a:lnSpc>
                <a:spcPct val="150000"/>
              </a:lnSpc>
            </a:pPr>
            <a:endParaRPr lang="en-US" altLang="zh-CN" sz="1600" dirty="0">
              <a:latin typeface="Century Gothic" panose="020B0502020202020204" pitchFamily="34" charset="0"/>
              <a:cs typeface="Century Gothic" panose="020B0502020202020204" pitchFamily="34" charset="0"/>
              <a:sym typeface="+mn-ea"/>
            </a:endParaRPr>
          </a:p>
          <a:p>
            <a:r>
              <a:rPr lang="en-IN" sz="1600" b="1" dirty="0">
                <a:latin typeface="Century Gothic" panose="020B0502020202020204" charset="0"/>
                <a:cs typeface="Century Gothic" panose="020B0502020202020204" charset="0"/>
              </a:rPr>
              <a:t>Pages Tested:</a:t>
            </a:r>
          </a:p>
          <a:p>
            <a:pPr marL="285750" indent="-285750">
              <a:buFont typeface="Arial" panose="020B0604020202020204" pitchFamily="34" charset="0"/>
              <a:buChar char="•"/>
            </a:pPr>
            <a:r>
              <a:rPr lang="en-IN" sz="1600" dirty="0">
                <a:latin typeface="Century Gothic" panose="020B0502020202020204" charset="0"/>
                <a:cs typeface="Century Gothic" panose="020B0502020202020204" charset="0"/>
              </a:rPr>
              <a:t>Homepage</a:t>
            </a:r>
          </a:p>
          <a:p>
            <a:pPr marL="285750" indent="-285750">
              <a:buFont typeface="Arial" panose="020B0604020202020204" pitchFamily="34" charset="0"/>
              <a:buChar char="•"/>
            </a:pPr>
            <a:r>
              <a:rPr lang="en-IN" sz="1600" dirty="0">
                <a:latin typeface="Century Gothic" panose="020B0502020202020204" charset="0"/>
                <a:cs typeface="Century Gothic" panose="020B0502020202020204" charset="0"/>
              </a:rPr>
              <a:t>Products Page</a:t>
            </a:r>
          </a:p>
          <a:p>
            <a:pPr marL="285750" indent="-285750">
              <a:buFont typeface="Arial" panose="020B0604020202020204" pitchFamily="34" charset="0"/>
              <a:buChar char="•"/>
            </a:pPr>
            <a:r>
              <a:rPr lang="en-IN" sz="1600" dirty="0">
                <a:latin typeface="Century Gothic" panose="020B0502020202020204" charset="0"/>
                <a:cs typeface="Century Gothic" panose="020B0502020202020204" charset="0"/>
              </a:rPr>
              <a:t>Contact Page</a:t>
            </a:r>
          </a:p>
          <a:p>
            <a:pPr marL="285750" indent="-285750">
              <a:buFont typeface="Arial" panose="020B0604020202020204" pitchFamily="34" charset="0"/>
              <a:buChar char="•"/>
            </a:pPr>
            <a:r>
              <a:rPr lang="en-IN" sz="1600" dirty="0">
                <a:latin typeface="Century Gothic" panose="020B0502020202020204" charset="0"/>
                <a:cs typeface="Century Gothic" panose="020B0502020202020204" charset="0"/>
              </a:rPr>
              <a:t>Blog Page</a:t>
            </a:r>
          </a:p>
          <a:p>
            <a:pPr marL="285750" indent="-285750">
              <a:buFont typeface="Arial" panose="020B0604020202020204" pitchFamily="34" charset="0"/>
              <a:buChar char="•"/>
            </a:pPr>
            <a:r>
              <a:rPr lang="en-IN" sz="1600" dirty="0">
                <a:latin typeface="Century Gothic" panose="020B0502020202020204" charset="0"/>
                <a:cs typeface="Century Gothic" panose="020B0502020202020204" charset="0"/>
              </a:rPr>
              <a:t>Downloads Page</a:t>
            </a:r>
          </a:p>
          <a:p>
            <a:pPr>
              <a:lnSpc>
                <a:spcPct val="150000"/>
              </a:lnSpc>
            </a:pPr>
            <a:endParaRPr lang="en-US" altLang="zh-CN" sz="1600" dirty="0">
              <a:latin typeface="Century Gothic" panose="020B0502020202020204" pitchFamily="34" charset="0"/>
              <a:cs typeface="Century Gothic" panose="020B0502020202020204" pitchFamily="34" charset="0"/>
              <a:sym typeface="+mn-ea"/>
            </a:endParaRPr>
          </a:p>
        </p:txBody>
      </p:sp>
      <p:pic>
        <p:nvPicPr>
          <p:cNvPr id="11" name="Picture 10">
            <a:extLst>
              <a:ext uri="{FF2B5EF4-FFF2-40B4-BE49-F238E27FC236}">
                <a16:creationId xmlns:a16="http://schemas.microsoft.com/office/drawing/2014/main" id="{63575E05-129D-4D7C-A243-65637693A497}"/>
              </a:ext>
            </a:extLst>
          </p:cNvPr>
          <p:cNvPicPr>
            <a:picLocks noChangeAspect="1"/>
          </p:cNvPicPr>
          <p:nvPr/>
        </p:nvPicPr>
        <p:blipFill>
          <a:blip r:embed="rId2"/>
          <a:stretch>
            <a:fillRect/>
          </a:stretch>
        </p:blipFill>
        <p:spPr>
          <a:xfrm>
            <a:off x="5943601" y="0"/>
            <a:ext cx="6037782" cy="7039410"/>
          </a:xfrm>
          <a:prstGeom prst="rect">
            <a:avLst/>
          </a:prstGeom>
        </p:spPr>
      </p:pic>
    </p:spTree>
    <p:extLst>
      <p:ext uri="{BB962C8B-B14F-4D97-AF65-F5344CB8AC3E}">
        <p14:creationId xmlns:p14="http://schemas.microsoft.com/office/powerpoint/2010/main" val="1211097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7">
            <a:extLst>
              <a:ext uri="{FF2B5EF4-FFF2-40B4-BE49-F238E27FC236}">
                <a16:creationId xmlns:a16="http://schemas.microsoft.com/office/drawing/2014/main" id="{ADA562E5-C844-4132-A129-57E22D5DA44E}"/>
              </a:ext>
            </a:extLst>
          </p:cNvPr>
          <p:cNvSpPr/>
          <p:nvPr/>
        </p:nvSpPr>
        <p:spPr>
          <a:xfrm flipH="1">
            <a:off x="4990751" y="6156344"/>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grpSp>
        <p:nvGrpSpPr>
          <p:cNvPr id="18" name="Group 17">
            <a:extLst>
              <a:ext uri="{FF2B5EF4-FFF2-40B4-BE49-F238E27FC236}">
                <a16:creationId xmlns:a16="http://schemas.microsoft.com/office/drawing/2014/main" id="{D7CBBB78-10CC-4A96-91AB-58429B20AAB7}"/>
              </a:ext>
            </a:extLst>
          </p:cNvPr>
          <p:cNvGrpSpPr/>
          <p:nvPr/>
        </p:nvGrpSpPr>
        <p:grpSpPr>
          <a:xfrm>
            <a:off x="0" y="633530"/>
            <a:ext cx="12132473" cy="5914888"/>
            <a:chOff x="59527" y="389602"/>
            <a:chExt cx="12132473" cy="5914888"/>
          </a:xfrm>
        </p:grpSpPr>
        <p:pic>
          <p:nvPicPr>
            <p:cNvPr id="6" name="Picture 5">
              <a:extLst>
                <a:ext uri="{FF2B5EF4-FFF2-40B4-BE49-F238E27FC236}">
                  <a16:creationId xmlns:a16="http://schemas.microsoft.com/office/drawing/2014/main" id="{265824AF-3A0E-43C9-8534-26FC89F44796}"/>
                </a:ext>
              </a:extLst>
            </p:cNvPr>
            <p:cNvPicPr>
              <a:picLocks noChangeAspect="1"/>
            </p:cNvPicPr>
            <p:nvPr/>
          </p:nvPicPr>
          <p:blipFill>
            <a:blip r:embed="rId2"/>
            <a:stretch>
              <a:fillRect/>
            </a:stretch>
          </p:blipFill>
          <p:spPr>
            <a:xfrm>
              <a:off x="59527" y="389602"/>
              <a:ext cx="12132473" cy="3455670"/>
            </a:xfrm>
            <a:prstGeom prst="rect">
              <a:avLst/>
            </a:prstGeom>
          </p:spPr>
        </p:pic>
        <p:grpSp>
          <p:nvGrpSpPr>
            <p:cNvPr id="17" name="Group 16">
              <a:extLst>
                <a:ext uri="{FF2B5EF4-FFF2-40B4-BE49-F238E27FC236}">
                  <a16:creationId xmlns:a16="http://schemas.microsoft.com/office/drawing/2014/main" id="{81DF9C4C-7DD8-4A3B-BA20-EC88F62C1E7D}"/>
                </a:ext>
              </a:extLst>
            </p:cNvPr>
            <p:cNvGrpSpPr/>
            <p:nvPr/>
          </p:nvGrpSpPr>
          <p:grpSpPr>
            <a:xfrm>
              <a:off x="277863" y="3996166"/>
              <a:ext cx="11807457" cy="2308324"/>
              <a:chOff x="277863" y="3996166"/>
              <a:chExt cx="11807457" cy="2308324"/>
            </a:xfrm>
          </p:grpSpPr>
          <p:sp>
            <p:nvSpPr>
              <p:cNvPr id="12" name="TextBox 11">
                <a:extLst>
                  <a:ext uri="{FF2B5EF4-FFF2-40B4-BE49-F238E27FC236}">
                    <a16:creationId xmlns:a16="http://schemas.microsoft.com/office/drawing/2014/main" id="{A9A5D38B-A4A1-49DD-9F69-A63F80908255}"/>
                  </a:ext>
                </a:extLst>
              </p:cNvPr>
              <p:cNvSpPr txBox="1"/>
              <p:nvPr/>
            </p:nvSpPr>
            <p:spPr>
              <a:xfrm>
                <a:off x="277863" y="3996166"/>
                <a:ext cx="3577857" cy="1754326"/>
              </a:xfrm>
              <a:prstGeom prst="rect">
                <a:avLst/>
              </a:prstGeom>
              <a:noFill/>
            </p:spPr>
            <p:txBody>
              <a:bodyPr wrap="square">
                <a:spAutoFit/>
              </a:bodyPr>
              <a:lstStyle/>
              <a:p>
                <a:pPr>
                  <a:buFont typeface="Arial" panose="020B0604020202020204" pitchFamily="34" charset="0"/>
                </a:pPr>
                <a:r>
                  <a:rPr lang="en-IN" sz="1800" b="1" dirty="0">
                    <a:latin typeface="Century Gothic" panose="020B0502020202020204" charset="0"/>
                    <a:cs typeface="Century Gothic" panose="020B0502020202020204" charset="0"/>
                    <a:sym typeface="+mn-ea"/>
                  </a:rPr>
                  <a:t>Largest </a:t>
                </a:r>
                <a:r>
                  <a:rPr lang="en-IN" sz="1800" b="1" dirty="0" err="1">
                    <a:latin typeface="Century Gothic" panose="020B0502020202020204" charset="0"/>
                    <a:cs typeface="Century Gothic" panose="020B0502020202020204" charset="0"/>
                    <a:sym typeface="+mn-ea"/>
                  </a:rPr>
                  <a:t>Contentful</a:t>
                </a:r>
                <a:r>
                  <a:rPr lang="en-IN" sz="1800" b="1" dirty="0">
                    <a:latin typeface="Century Gothic" panose="020B0502020202020204" charset="0"/>
                    <a:cs typeface="Century Gothic" panose="020B0502020202020204" charset="0"/>
                    <a:sym typeface="+mn-ea"/>
                  </a:rPr>
                  <a:t> Paint (LCP):</a:t>
                </a:r>
                <a:r>
                  <a:rPr lang="en-IN" sz="1800" dirty="0">
                    <a:latin typeface="Century Gothic" panose="020B0502020202020204" charset="0"/>
                    <a:cs typeface="Century Gothic" panose="020B0502020202020204" charset="0"/>
                    <a:sym typeface="+mn-ea"/>
                  </a:rPr>
                  <a:t> LCP is a web performance metric that measures how long it takes for the largest content on a web page to be visible to a user.</a:t>
                </a:r>
                <a:endParaRPr lang="en-IN" sz="1800" dirty="0">
                  <a:latin typeface="Century Gothic" panose="020B0502020202020204" charset="0"/>
                  <a:cs typeface="Century Gothic" panose="020B0502020202020204" charset="0"/>
                </a:endParaRPr>
              </a:p>
            </p:txBody>
          </p:sp>
          <p:sp>
            <p:nvSpPr>
              <p:cNvPr id="14" name="TextBox 13">
                <a:extLst>
                  <a:ext uri="{FF2B5EF4-FFF2-40B4-BE49-F238E27FC236}">
                    <a16:creationId xmlns:a16="http://schemas.microsoft.com/office/drawing/2014/main" id="{7F160FE0-78B0-4088-9BAD-B9E43284ED26}"/>
                  </a:ext>
                </a:extLst>
              </p:cNvPr>
              <p:cNvSpPr txBox="1"/>
              <p:nvPr/>
            </p:nvSpPr>
            <p:spPr>
              <a:xfrm>
                <a:off x="4339590" y="3996166"/>
                <a:ext cx="3737610" cy="2031325"/>
              </a:xfrm>
              <a:prstGeom prst="rect">
                <a:avLst/>
              </a:prstGeom>
              <a:noFill/>
            </p:spPr>
            <p:txBody>
              <a:bodyPr wrap="square">
                <a:spAutoFit/>
              </a:bodyPr>
              <a:lstStyle/>
              <a:p>
                <a:pPr>
                  <a:buFont typeface="Arial" panose="020B0604020202020204" pitchFamily="34" charset="0"/>
                </a:pPr>
                <a:r>
                  <a:rPr lang="en-IN" sz="1800" b="1" dirty="0">
                    <a:latin typeface="Century Gothic" panose="020B0502020202020204" charset="0"/>
                    <a:cs typeface="Century Gothic" panose="020B0502020202020204" charset="0"/>
                    <a:sym typeface="+mn-ea"/>
                  </a:rPr>
                  <a:t>Interaction to Next Paint (INP):</a:t>
                </a:r>
                <a:r>
                  <a:rPr lang="en-IN" sz="1800" dirty="0">
                    <a:latin typeface="Century Gothic" panose="020B0502020202020204" charset="0"/>
                    <a:cs typeface="Century Gothic" panose="020B0502020202020204" charset="0"/>
                    <a:sym typeface="+mn-ea"/>
                  </a:rPr>
                  <a:t> INP is a web performance metric that measures user interface responsiveness – </a:t>
                </a:r>
                <a:br>
                  <a:rPr lang="en-IN" sz="1800" dirty="0">
                    <a:latin typeface="Century Gothic" panose="020B0502020202020204" charset="0"/>
                    <a:cs typeface="Century Gothic" panose="020B0502020202020204" charset="0"/>
                    <a:sym typeface="+mn-ea"/>
                  </a:rPr>
                </a:br>
                <a:r>
                  <a:rPr lang="en-IN" sz="1800" dirty="0">
                    <a:latin typeface="Century Gothic" panose="020B0502020202020204" charset="0"/>
                    <a:cs typeface="Century Gothic" panose="020B0502020202020204" charset="0"/>
                    <a:sym typeface="+mn-ea"/>
                  </a:rPr>
                  <a:t>how quickly a website responds to user interactions like clicks or key presses.</a:t>
                </a:r>
                <a:endParaRPr lang="en-IN" sz="1800" dirty="0">
                  <a:latin typeface="Century Gothic" panose="020B0502020202020204" charset="0"/>
                  <a:cs typeface="Century Gothic" panose="020B0502020202020204" charset="0"/>
                </a:endParaRPr>
              </a:p>
            </p:txBody>
          </p:sp>
          <p:sp>
            <p:nvSpPr>
              <p:cNvPr id="16" name="TextBox 15">
                <a:extLst>
                  <a:ext uri="{FF2B5EF4-FFF2-40B4-BE49-F238E27FC236}">
                    <a16:creationId xmlns:a16="http://schemas.microsoft.com/office/drawing/2014/main" id="{F47CC30D-5A30-4226-B29D-6D62D6855D69}"/>
                  </a:ext>
                </a:extLst>
              </p:cNvPr>
              <p:cNvSpPr txBox="1"/>
              <p:nvPr/>
            </p:nvSpPr>
            <p:spPr>
              <a:xfrm>
                <a:off x="8454390" y="3996166"/>
                <a:ext cx="3630930" cy="2308324"/>
              </a:xfrm>
              <a:prstGeom prst="rect">
                <a:avLst/>
              </a:prstGeom>
              <a:noFill/>
            </p:spPr>
            <p:txBody>
              <a:bodyPr wrap="square">
                <a:spAutoFit/>
              </a:bodyPr>
              <a:lstStyle/>
              <a:p>
                <a:pPr>
                  <a:buFont typeface="Arial" panose="020B0604020202020204" pitchFamily="34" charset="0"/>
                </a:pPr>
                <a:r>
                  <a:rPr lang="en-IN" sz="1800" b="1" dirty="0">
                    <a:latin typeface="Century Gothic" panose="020B0502020202020204" charset="0"/>
                    <a:cs typeface="Century Gothic" panose="020B0502020202020204" charset="0"/>
                  </a:rPr>
                  <a:t>Cumulative Layout Shift (CLS): </a:t>
                </a:r>
                <a:r>
                  <a:rPr lang="en-IN" sz="1800" dirty="0">
                    <a:latin typeface="Century Gothic" panose="020B0502020202020204" charset="0"/>
                    <a:cs typeface="Century Gothic" panose="020B0502020202020204" charset="0"/>
                  </a:rPr>
                  <a:t>CLS measures the unexpected shifting of web elements while the page is being rendered. This measurement is then quantified as an aggregate score of all the individual layout shifts on your page.</a:t>
                </a:r>
              </a:p>
            </p:txBody>
          </p:sp>
        </p:grpSp>
      </p:grpSp>
      <p:sp>
        <p:nvSpPr>
          <p:cNvPr id="7" name="椭圆 5">
            <a:extLst>
              <a:ext uri="{FF2B5EF4-FFF2-40B4-BE49-F238E27FC236}">
                <a16:creationId xmlns:a16="http://schemas.microsoft.com/office/drawing/2014/main" id="{A1414C5B-3636-4415-9E80-26DBB2132148}"/>
              </a:ext>
            </a:extLst>
          </p:cNvPr>
          <p:cNvSpPr/>
          <p:nvPr/>
        </p:nvSpPr>
        <p:spPr>
          <a:xfrm flipH="1">
            <a:off x="8922407" y="-1827008"/>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椭圆 6">
            <a:extLst>
              <a:ext uri="{FF2B5EF4-FFF2-40B4-BE49-F238E27FC236}">
                <a16:creationId xmlns:a16="http://schemas.microsoft.com/office/drawing/2014/main" id="{3C33701B-2AD1-4366-85C1-1D772CE1A55D}"/>
              </a:ext>
            </a:extLst>
          </p:cNvPr>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0" name="椭圆 8">
            <a:extLst>
              <a:ext uri="{FF2B5EF4-FFF2-40B4-BE49-F238E27FC236}">
                <a16:creationId xmlns:a16="http://schemas.microsoft.com/office/drawing/2014/main" id="{33990188-53B2-4DFE-B30E-A4F1CE073D4A}"/>
              </a:ext>
            </a:extLst>
          </p:cNvPr>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20" name="TextBox 19">
            <a:extLst>
              <a:ext uri="{FF2B5EF4-FFF2-40B4-BE49-F238E27FC236}">
                <a16:creationId xmlns:a16="http://schemas.microsoft.com/office/drawing/2014/main" id="{72A0D3B1-9F12-4043-B15B-4845607FF0E4}"/>
              </a:ext>
            </a:extLst>
          </p:cNvPr>
          <p:cNvSpPr txBox="1"/>
          <p:nvPr/>
        </p:nvSpPr>
        <p:spPr>
          <a:xfrm>
            <a:off x="4812262" y="48144"/>
            <a:ext cx="2468531" cy="584775"/>
          </a:xfrm>
          <a:prstGeom prst="rect">
            <a:avLst/>
          </a:prstGeom>
          <a:noFill/>
        </p:spPr>
        <p:txBody>
          <a:bodyPr wrap="square">
            <a:spAutoFit/>
          </a:bodyPr>
          <a:lstStyle/>
          <a:p>
            <a:r>
              <a:rPr lang="en-US" altLang="zh-CN" sz="3200" b="1" u="sng" dirty="0">
                <a:solidFill>
                  <a:srgbClr val="E966A0"/>
                </a:solidFill>
                <a:latin typeface="Century Gothic" panose="020B0502020202020204" pitchFamily="34" charset="0"/>
                <a:cs typeface="Arial" panose="020B0604020202020204" pitchFamily="34" charset="0"/>
              </a:rPr>
              <a:t>Terms Used</a:t>
            </a:r>
            <a:endParaRPr lang="en-IN" sz="3200" b="1" u="sng" dirty="0">
              <a:solidFill>
                <a:srgbClr val="E966A0"/>
              </a:solidFill>
            </a:endParaRPr>
          </a:p>
        </p:txBody>
      </p:sp>
    </p:spTree>
    <p:extLst>
      <p:ext uri="{BB962C8B-B14F-4D97-AF65-F5344CB8AC3E}">
        <p14:creationId xmlns:p14="http://schemas.microsoft.com/office/powerpoint/2010/main" val="2827114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a:extLst>
              <a:ext uri="{FF2B5EF4-FFF2-40B4-BE49-F238E27FC236}">
                <a16:creationId xmlns:a16="http://schemas.microsoft.com/office/drawing/2014/main" id="{B49335C9-416C-4D6D-8191-64495939846D}"/>
              </a:ext>
            </a:extLst>
          </p:cNvPr>
          <p:cNvSpPr/>
          <p:nvPr/>
        </p:nvSpPr>
        <p:spPr>
          <a:xfrm flipH="1">
            <a:off x="8922407" y="-1827008"/>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5" name="椭圆 6">
            <a:extLst>
              <a:ext uri="{FF2B5EF4-FFF2-40B4-BE49-F238E27FC236}">
                <a16:creationId xmlns:a16="http://schemas.microsoft.com/office/drawing/2014/main" id="{3C804F1C-D390-4C9E-8020-2DB7B3EFB370}"/>
              </a:ext>
            </a:extLst>
          </p:cNvPr>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 name="椭圆 7">
            <a:extLst>
              <a:ext uri="{FF2B5EF4-FFF2-40B4-BE49-F238E27FC236}">
                <a16:creationId xmlns:a16="http://schemas.microsoft.com/office/drawing/2014/main" id="{6B1BEDA1-4A1E-482B-9561-B7D78F36A96F}"/>
              </a:ext>
            </a:extLst>
          </p:cNvPr>
          <p:cNvSpPr/>
          <p:nvPr/>
        </p:nvSpPr>
        <p:spPr>
          <a:xfrm flipH="1">
            <a:off x="4990751" y="6156344"/>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8">
            <a:extLst>
              <a:ext uri="{FF2B5EF4-FFF2-40B4-BE49-F238E27FC236}">
                <a16:creationId xmlns:a16="http://schemas.microsoft.com/office/drawing/2014/main" id="{2510F99A-1698-4FEC-9CB7-605578F0857B}"/>
              </a:ext>
            </a:extLst>
          </p:cNvPr>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grpSp>
        <p:nvGrpSpPr>
          <p:cNvPr id="39" name="Group 38">
            <a:extLst>
              <a:ext uri="{FF2B5EF4-FFF2-40B4-BE49-F238E27FC236}">
                <a16:creationId xmlns:a16="http://schemas.microsoft.com/office/drawing/2014/main" id="{8684766B-2C5F-4378-95A3-B0F7A98C9ABD}"/>
              </a:ext>
            </a:extLst>
          </p:cNvPr>
          <p:cNvGrpSpPr/>
          <p:nvPr/>
        </p:nvGrpSpPr>
        <p:grpSpPr>
          <a:xfrm>
            <a:off x="889577" y="815157"/>
            <a:ext cx="10814743" cy="3987023"/>
            <a:chOff x="889577" y="815157"/>
            <a:chExt cx="10814743" cy="3987023"/>
          </a:xfrm>
        </p:grpSpPr>
        <p:grpSp>
          <p:nvGrpSpPr>
            <p:cNvPr id="37" name="Group 36">
              <a:extLst>
                <a:ext uri="{FF2B5EF4-FFF2-40B4-BE49-F238E27FC236}">
                  <a16:creationId xmlns:a16="http://schemas.microsoft.com/office/drawing/2014/main" id="{77DAA375-A8DB-4C96-BA55-119E281FE6D5}"/>
                </a:ext>
              </a:extLst>
            </p:cNvPr>
            <p:cNvGrpSpPr/>
            <p:nvPr/>
          </p:nvGrpSpPr>
          <p:grpSpPr>
            <a:xfrm>
              <a:off x="889577" y="815157"/>
              <a:ext cx="4737802" cy="3987023"/>
              <a:chOff x="889577" y="815157"/>
              <a:chExt cx="4737802" cy="3987023"/>
            </a:xfrm>
          </p:grpSpPr>
          <p:grpSp>
            <p:nvGrpSpPr>
              <p:cNvPr id="34" name="Group 33">
                <a:extLst>
                  <a:ext uri="{FF2B5EF4-FFF2-40B4-BE49-F238E27FC236}">
                    <a16:creationId xmlns:a16="http://schemas.microsoft.com/office/drawing/2014/main" id="{45C78024-1F0A-4389-B44A-8174EEE43125}"/>
                  </a:ext>
                </a:extLst>
              </p:cNvPr>
              <p:cNvGrpSpPr/>
              <p:nvPr/>
            </p:nvGrpSpPr>
            <p:grpSpPr>
              <a:xfrm>
                <a:off x="889577" y="815157"/>
                <a:ext cx="3856054" cy="2806549"/>
                <a:chOff x="277863" y="891783"/>
                <a:chExt cx="3856054" cy="2806549"/>
              </a:xfrm>
            </p:grpSpPr>
            <p:pic>
              <p:nvPicPr>
                <p:cNvPr id="12" name="Picture 11">
                  <a:extLst>
                    <a:ext uri="{FF2B5EF4-FFF2-40B4-BE49-F238E27FC236}">
                      <a16:creationId xmlns:a16="http://schemas.microsoft.com/office/drawing/2014/main" id="{356A47A6-18E2-43A3-9641-6D4CAE0B0813}"/>
                    </a:ext>
                  </a:extLst>
                </p:cNvPr>
                <p:cNvPicPr>
                  <a:picLocks noChangeAspect="1"/>
                </p:cNvPicPr>
                <p:nvPr/>
              </p:nvPicPr>
              <p:blipFill>
                <a:blip r:embed="rId2"/>
                <a:stretch>
                  <a:fillRect/>
                </a:stretch>
              </p:blipFill>
              <p:spPr>
                <a:xfrm>
                  <a:off x="933352" y="891783"/>
                  <a:ext cx="2248095" cy="1470787"/>
                </a:xfrm>
                <a:prstGeom prst="rect">
                  <a:avLst/>
                </a:prstGeom>
              </p:spPr>
            </p:pic>
            <p:pic>
              <p:nvPicPr>
                <p:cNvPr id="14" name="Picture 13">
                  <a:extLst>
                    <a:ext uri="{FF2B5EF4-FFF2-40B4-BE49-F238E27FC236}">
                      <a16:creationId xmlns:a16="http://schemas.microsoft.com/office/drawing/2014/main" id="{B16E2D8F-5259-47E3-9844-40C0A3833AA0}"/>
                    </a:ext>
                  </a:extLst>
                </p:cNvPr>
                <p:cNvPicPr>
                  <a:picLocks noChangeAspect="1"/>
                </p:cNvPicPr>
                <p:nvPr/>
              </p:nvPicPr>
              <p:blipFill>
                <a:blip r:embed="rId3"/>
                <a:stretch>
                  <a:fillRect/>
                </a:stretch>
              </p:blipFill>
              <p:spPr>
                <a:xfrm>
                  <a:off x="277863" y="2509509"/>
                  <a:ext cx="3856054" cy="1188823"/>
                </a:xfrm>
                <a:prstGeom prst="rect">
                  <a:avLst/>
                </a:prstGeom>
              </p:spPr>
            </p:pic>
          </p:grpSp>
          <p:sp>
            <p:nvSpPr>
              <p:cNvPr id="25" name="TextBox 24">
                <a:extLst>
                  <a:ext uri="{FF2B5EF4-FFF2-40B4-BE49-F238E27FC236}">
                    <a16:creationId xmlns:a16="http://schemas.microsoft.com/office/drawing/2014/main" id="{37607972-533D-4B9C-888C-6BD797A64BD2}"/>
                  </a:ext>
                </a:extLst>
              </p:cNvPr>
              <p:cNvSpPr txBox="1"/>
              <p:nvPr/>
            </p:nvSpPr>
            <p:spPr>
              <a:xfrm>
                <a:off x="889577" y="3878850"/>
                <a:ext cx="4737802" cy="923330"/>
              </a:xfrm>
              <a:prstGeom prst="rect">
                <a:avLst/>
              </a:prstGeom>
              <a:noFill/>
            </p:spPr>
            <p:txBody>
              <a:bodyPr wrap="square">
                <a:spAutoFit/>
              </a:bodyPr>
              <a:lstStyle/>
              <a:p>
                <a:pPr>
                  <a:buFont typeface="Arial" panose="020B0604020202020204" pitchFamily="34" charset="0"/>
                </a:pPr>
                <a:r>
                  <a:rPr lang="en-IN" sz="1800" b="1" dirty="0">
                    <a:latin typeface="Century Gothic" panose="020B0502020202020204" charset="0"/>
                    <a:cs typeface="Century Gothic" panose="020B0502020202020204" charset="0"/>
                    <a:sym typeface="+mn-ea"/>
                  </a:rPr>
                  <a:t>First </a:t>
                </a:r>
                <a:r>
                  <a:rPr lang="en-IN" sz="1800" b="1" dirty="0" err="1">
                    <a:latin typeface="Century Gothic" panose="020B0502020202020204" charset="0"/>
                    <a:cs typeface="Century Gothic" panose="020B0502020202020204" charset="0"/>
                    <a:sym typeface="+mn-ea"/>
                  </a:rPr>
                  <a:t>Contentful</a:t>
                </a:r>
                <a:r>
                  <a:rPr lang="en-IN" sz="1800" b="1" dirty="0">
                    <a:latin typeface="Century Gothic" panose="020B0502020202020204" charset="0"/>
                    <a:cs typeface="Century Gothic" panose="020B0502020202020204" charset="0"/>
                    <a:sym typeface="+mn-ea"/>
                  </a:rPr>
                  <a:t> Paint (FCP):</a:t>
                </a:r>
                <a:r>
                  <a:rPr lang="en-IN" sz="1800" dirty="0">
                    <a:latin typeface="Century Gothic" panose="020B0502020202020204" charset="0"/>
                    <a:cs typeface="Century Gothic" panose="020B0502020202020204" charset="0"/>
                    <a:sym typeface="+mn-ea"/>
                  </a:rPr>
                  <a:t> </a:t>
                </a:r>
                <a:br>
                  <a:rPr lang="en-IN" sz="1800" dirty="0">
                    <a:latin typeface="Century Gothic" panose="020B0502020202020204" charset="0"/>
                    <a:cs typeface="Century Gothic" panose="020B0502020202020204" charset="0"/>
                    <a:sym typeface="+mn-ea"/>
                  </a:rPr>
                </a:br>
                <a:r>
                  <a:rPr lang="en-IN" sz="1800" dirty="0">
                    <a:latin typeface="Century Gothic" panose="020B0502020202020204" charset="0"/>
                    <a:cs typeface="Century Gothic" panose="020B0502020202020204" charset="0"/>
                    <a:sym typeface="+mn-ea"/>
                  </a:rPr>
                  <a:t>FCP measures how long it takes for content to start appearing on a website. </a:t>
                </a:r>
                <a:endParaRPr lang="en-IN" sz="1800" dirty="0">
                  <a:latin typeface="Century Gothic" panose="020B0502020202020204" charset="0"/>
                  <a:cs typeface="Century Gothic" panose="020B0502020202020204" charset="0"/>
                </a:endParaRPr>
              </a:p>
            </p:txBody>
          </p:sp>
        </p:grpSp>
        <p:grpSp>
          <p:nvGrpSpPr>
            <p:cNvPr id="38" name="Group 37">
              <a:extLst>
                <a:ext uri="{FF2B5EF4-FFF2-40B4-BE49-F238E27FC236}">
                  <a16:creationId xmlns:a16="http://schemas.microsoft.com/office/drawing/2014/main" id="{B5756763-A38B-46FE-B5FD-3AAF5E27AF54}"/>
                </a:ext>
              </a:extLst>
            </p:cNvPr>
            <p:cNvGrpSpPr/>
            <p:nvPr/>
          </p:nvGrpSpPr>
          <p:grpSpPr>
            <a:xfrm>
              <a:off x="6497780" y="972422"/>
              <a:ext cx="5206540" cy="3829758"/>
              <a:chOff x="6497780" y="972422"/>
              <a:chExt cx="5206540" cy="3829758"/>
            </a:xfrm>
          </p:grpSpPr>
          <p:grpSp>
            <p:nvGrpSpPr>
              <p:cNvPr id="33" name="Group 32">
                <a:extLst>
                  <a:ext uri="{FF2B5EF4-FFF2-40B4-BE49-F238E27FC236}">
                    <a16:creationId xmlns:a16="http://schemas.microsoft.com/office/drawing/2014/main" id="{421EE6E6-4B49-4E3E-AF86-2577DFA0A24E}"/>
                  </a:ext>
                </a:extLst>
              </p:cNvPr>
              <p:cNvGrpSpPr/>
              <p:nvPr/>
            </p:nvGrpSpPr>
            <p:grpSpPr>
              <a:xfrm>
                <a:off x="6497780" y="972422"/>
                <a:ext cx="3856054" cy="2775658"/>
                <a:chOff x="6497780" y="972422"/>
                <a:chExt cx="3856054" cy="2775658"/>
              </a:xfrm>
            </p:grpSpPr>
            <p:grpSp>
              <p:nvGrpSpPr>
                <p:cNvPr id="20" name="Group 19">
                  <a:extLst>
                    <a:ext uri="{FF2B5EF4-FFF2-40B4-BE49-F238E27FC236}">
                      <a16:creationId xmlns:a16="http://schemas.microsoft.com/office/drawing/2014/main" id="{DA2B1012-20AB-4F83-B91E-77308D1F311A}"/>
                    </a:ext>
                  </a:extLst>
                </p:cNvPr>
                <p:cNvGrpSpPr/>
                <p:nvPr/>
              </p:nvGrpSpPr>
              <p:grpSpPr>
                <a:xfrm>
                  <a:off x="6497780" y="2509509"/>
                  <a:ext cx="3856054" cy="1238571"/>
                  <a:chOff x="3295383" y="4347453"/>
                  <a:chExt cx="3856054" cy="1238571"/>
                </a:xfrm>
              </p:grpSpPr>
              <p:pic>
                <p:nvPicPr>
                  <p:cNvPr id="15" name="Picture 14">
                    <a:extLst>
                      <a:ext uri="{FF2B5EF4-FFF2-40B4-BE49-F238E27FC236}">
                        <a16:creationId xmlns:a16="http://schemas.microsoft.com/office/drawing/2014/main" id="{6153DCC1-B3F3-44E3-BAC9-9B223B6DE57B}"/>
                      </a:ext>
                    </a:extLst>
                  </p:cNvPr>
                  <p:cNvPicPr>
                    <a:picLocks noChangeAspect="1"/>
                  </p:cNvPicPr>
                  <p:nvPr/>
                </p:nvPicPr>
                <p:blipFill rotWithShape="1">
                  <a:blip r:embed="rId3"/>
                  <a:srcRect b="22143"/>
                  <a:stretch/>
                </p:blipFill>
                <p:spPr>
                  <a:xfrm>
                    <a:off x="3295383" y="4347453"/>
                    <a:ext cx="3856054" cy="925587"/>
                  </a:xfrm>
                  <a:prstGeom prst="rect">
                    <a:avLst/>
                  </a:prstGeom>
                </p:spPr>
              </p:pic>
              <p:grpSp>
                <p:nvGrpSpPr>
                  <p:cNvPr id="19" name="Group 18">
                    <a:extLst>
                      <a:ext uri="{FF2B5EF4-FFF2-40B4-BE49-F238E27FC236}">
                        <a16:creationId xmlns:a16="http://schemas.microsoft.com/office/drawing/2014/main" id="{FC612115-EFD6-4BDD-9EFF-CDA0B6E08E2B}"/>
                      </a:ext>
                    </a:extLst>
                  </p:cNvPr>
                  <p:cNvGrpSpPr/>
                  <p:nvPr/>
                </p:nvGrpSpPr>
                <p:grpSpPr>
                  <a:xfrm>
                    <a:off x="4243973" y="5204980"/>
                    <a:ext cx="2116807" cy="381044"/>
                    <a:chOff x="4243973" y="5204980"/>
                    <a:chExt cx="2116807" cy="381044"/>
                  </a:xfrm>
                </p:grpSpPr>
                <p:sp>
                  <p:nvSpPr>
                    <p:cNvPr id="17" name="TextBox 16">
                      <a:extLst>
                        <a:ext uri="{FF2B5EF4-FFF2-40B4-BE49-F238E27FC236}">
                          <a16:creationId xmlns:a16="http://schemas.microsoft.com/office/drawing/2014/main" id="{F7B980D9-A69D-4710-9BBB-E2214F87B178}"/>
                        </a:ext>
                      </a:extLst>
                    </p:cNvPr>
                    <p:cNvSpPr txBox="1"/>
                    <p:nvPr/>
                  </p:nvSpPr>
                  <p:spPr>
                    <a:xfrm>
                      <a:off x="4243973" y="5204980"/>
                      <a:ext cx="906780" cy="369332"/>
                    </a:xfrm>
                    <a:prstGeom prst="rect">
                      <a:avLst/>
                    </a:prstGeom>
                    <a:noFill/>
                  </p:spPr>
                  <p:txBody>
                    <a:bodyPr wrap="square">
                      <a:spAutoFit/>
                    </a:bodyPr>
                    <a:lstStyle/>
                    <a:p>
                      <a:r>
                        <a:rPr lang="en-IN" b="1" dirty="0"/>
                        <a:t>1.3 sec</a:t>
                      </a:r>
                    </a:p>
                  </p:txBody>
                </p:sp>
                <p:sp>
                  <p:nvSpPr>
                    <p:cNvPr id="18" name="TextBox 17">
                      <a:extLst>
                        <a:ext uri="{FF2B5EF4-FFF2-40B4-BE49-F238E27FC236}">
                          <a16:creationId xmlns:a16="http://schemas.microsoft.com/office/drawing/2014/main" id="{75BD8F53-B25D-4665-88E7-EAAF8B98B956}"/>
                        </a:ext>
                      </a:extLst>
                    </p:cNvPr>
                    <p:cNvSpPr txBox="1"/>
                    <p:nvPr/>
                  </p:nvSpPr>
                  <p:spPr>
                    <a:xfrm>
                      <a:off x="5454000" y="5216692"/>
                      <a:ext cx="906780" cy="369332"/>
                    </a:xfrm>
                    <a:prstGeom prst="rect">
                      <a:avLst/>
                    </a:prstGeom>
                    <a:noFill/>
                  </p:spPr>
                  <p:txBody>
                    <a:bodyPr wrap="square">
                      <a:spAutoFit/>
                    </a:bodyPr>
                    <a:lstStyle/>
                    <a:p>
                      <a:r>
                        <a:rPr lang="en-IN" b="1" dirty="0"/>
                        <a:t>1.7 sec</a:t>
                      </a:r>
                    </a:p>
                  </p:txBody>
                </p:sp>
              </p:grpSp>
            </p:grpSp>
            <p:grpSp>
              <p:nvGrpSpPr>
                <p:cNvPr id="27" name="Group 26">
                  <a:extLst>
                    <a:ext uri="{FF2B5EF4-FFF2-40B4-BE49-F238E27FC236}">
                      <a16:creationId xmlns:a16="http://schemas.microsoft.com/office/drawing/2014/main" id="{A27FFC1C-0E96-4E2A-B407-6F2DA6884B67}"/>
                    </a:ext>
                  </a:extLst>
                </p:cNvPr>
                <p:cNvGrpSpPr/>
                <p:nvPr/>
              </p:nvGrpSpPr>
              <p:grpSpPr>
                <a:xfrm>
                  <a:off x="7821599" y="972422"/>
                  <a:ext cx="1520457" cy="1351834"/>
                  <a:chOff x="7821599" y="972422"/>
                  <a:chExt cx="1520457" cy="1351834"/>
                </a:xfrm>
              </p:grpSpPr>
              <p:grpSp>
                <p:nvGrpSpPr>
                  <p:cNvPr id="23" name="Group 22">
                    <a:extLst>
                      <a:ext uri="{FF2B5EF4-FFF2-40B4-BE49-F238E27FC236}">
                        <a16:creationId xmlns:a16="http://schemas.microsoft.com/office/drawing/2014/main" id="{6757DCDA-8D5E-4A1B-8317-7B207ED95418}"/>
                      </a:ext>
                    </a:extLst>
                  </p:cNvPr>
                  <p:cNvGrpSpPr/>
                  <p:nvPr/>
                </p:nvGrpSpPr>
                <p:grpSpPr>
                  <a:xfrm>
                    <a:off x="8121007" y="972422"/>
                    <a:ext cx="935682" cy="975902"/>
                    <a:chOff x="9677400" y="4594883"/>
                    <a:chExt cx="935682" cy="975902"/>
                  </a:xfrm>
                </p:grpSpPr>
                <p:pic>
                  <p:nvPicPr>
                    <p:cNvPr id="22" name="Picture 21">
                      <a:extLst>
                        <a:ext uri="{FF2B5EF4-FFF2-40B4-BE49-F238E27FC236}">
                          <a16:creationId xmlns:a16="http://schemas.microsoft.com/office/drawing/2014/main" id="{F093513A-A4AF-4FF5-A094-ABC6882CC17C}"/>
                        </a:ext>
                      </a:extLst>
                    </p:cNvPr>
                    <p:cNvPicPr>
                      <a:picLocks noChangeAspect="1"/>
                    </p:cNvPicPr>
                    <p:nvPr/>
                  </p:nvPicPr>
                  <p:blipFill rotWithShape="1">
                    <a:blip r:embed="rId4"/>
                    <a:srcRect l="42552" t="18764" r="53428" b="53878"/>
                    <a:stretch/>
                  </p:blipFill>
                  <p:spPr>
                    <a:xfrm>
                      <a:off x="10125402" y="4625363"/>
                      <a:ext cx="487680" cy="945422"/>
                    </a:xfrm>
                    <a:prstGeom prst="rect">
                      <a:avLst/>
                    </a:prstGeom>
                  </p:spPr>
                </p:pic>
                <p:pic>
                  <p:nvPicPr>
                    <p:cNvPr id="21" name="Picture 20">
                      <a:extLst>
                        <a:ext uri="{FF2B5EF4-FFF2-40B4-BE49-F238E27FC236}">
                          <a16:creationId xmlns:a16="http://schemas.microsoft.com/office/drawing/2014/main" id="{DB1ED48B-68CE-4838-BCD2-EFEADDAE6F35}"/>
                        </a:ext>
                      </a:extLst>
                    </p:cNvPr>
                    <p:cNvPicPr>
                      <a:picLocks noChangeAspect="1"/>
                    </p:cNvPicPr>
                    <p:nvPr/>
                  </p:nvPicPr>
                  <p:blipFill rotWithShape="1">
                    <a:blip r:embed="rId4"/>
                    <a:srcRect l="86685" t="17804" r="8290" b="54837"/>
                    <a:stretch/>
                  </p:blipFill>
                  <p:spPr>
                    <a:xfrm>
                      <a:off x="9677400" y="4594883"/>
                      <a:ext cx="609600" cy="945421"/>
                    </a:xfrm>
                    <a:prstGeom prst="rect">
                      <a:avLst/>
                    </a:prstGeom>
                  </p:spPr>
                </p:pic>
              </p:grpSp>
              <p:sp>
                <p:nvSpPr>
                  <p:cNvPr id="26" name="TextBox 25">
                    <a:extLst>
                      <a:ext uri="{FF2B5EF4-FFF2-40B4-BE49-F238E27FC236}">
                        <a16:creationId xmlns:a16="http://schemas.microsoft.com/office/drawing/2014/main" id="{B84DB51C-804A-436C-B9C4-DDE983588B9D}"/>
                      </a:ext>
                    </a:extLst>
                  </p:cNvPr>
                  <p:cNvSpPr txBox="1"/>
                  <p:nvPr/>
                </p:nvSpPr>
                <p:spPr>
                  <a:xfrm>
                    <a:off x="7821599" y="1985702"/>
                    <a:ext cx="1520457" cy="338554"/>
                  </a:xfrm>
                  <a:prstGeom prst="rect">
                    <a:avLst/>
                  </a:prstGeom>
                  <a:noFill/>
                </p:spPr>
                <p:txBody>
                  <a:bodyPr wrap="square">
                    <a:spAutoFit/>
                  </a:bodyPr>
                  <a:lstStyle/>
                  <a:p>
                    <a:pPr>
                      <a:buFont typeface="Arial" panose="020B0604020202020204" pitchFamily="34" charset="0"/>
                    </a:pPr>
                    <a:r>
                      <a:rPr lang="en-IN" sz="1600" dirty="0">
                        <a:latin typeface="Century Gothic" panose="020B0502020202020204" charset="0"/>
                        <a:cs typeface="Century Gothic" panose="020B0502020202020204" charset="0"/>
                        <a:sym typeface="+mn-ea"/>
                      </a:rPr>
                      <a:t>Speed Index</a:t>
                    </a:r>
                    <a:endParaRPr lang="en-IN" sz="1600" dirty="0">
                      <a:latin typeface="Century Gothic" panose="020B0502020202020204" charset="0"/>
                      <a:cs typeface="Century Gothic" panose="020B0502020202020204" charset="0"/>
                    </a:endParaRPr>
                  </a:p>
                </p:txBody>
              </p:sp>
            </p:grpSp>
          </p:grpSp>
          <p:sp>
            <p:nvSpPr>
              <p:cNvPr id="36" name="TextBox 35">
                <a:extLst>
                  <a:ext uri="{FF2B5EF4-FFF2-40B4-BE49-F238E27FC236}">
                    <a16:creationId xmlns:a16="http://schemas.microsoft.com/office/drawing/2014/main" id="{11E340FC-63D7-4C30-B581-F20CB97A0E11}"/>
                  </a:ext>
                </a:extLst>
              </p:cNvPr>
              <p:cNvSpPr txBox="1"/>
              <p:nvPr/>
            </p:nvSpPr>
            <p:spPr>
              <a:xfrm>
                <a:off x="6564622" y="3878850"/>
                <a:ext cx="5139698" cy="923330"/>
              </a:xfrm>
              <a:prstGeom prst="rect">
                <a:avLst/>
              </a:prstGeom>
              <a:noFill/>
            </p:spPr>
            <p:txBody>
              <a:bodyPr wrap="square">
                <a:spAutoFit/>
              </a:bodyPr>
              <a:lstStyle/>
              <a:p>
                <a:pPr>
                  <a:buFont typeface="Arial" panose="020B0604020202020204" pitchFamily="34" charset="0"/>
                </a:pPr>
                <a:r>
                  <a:rPr lang="en-IN" sz="1800" b="1" dirty="0">
                    <a:latin typeface="Century Gothic" panose="020B0502020202020204" charset="0"/>
                    <a:cs typeface="Century Gothic" panose="020B0502020202020204" charset="0"/>
                    <a:sym typeface="+mn-ea"/>
                  </a:rPr>
                  <a:t>Speed Index (SI):</a:t>
                </a:r>
                <a:r>
                  <a:rPr lang="en-IN" sz="1800" dirty="0">
                    <a:latin typeface="Century Gothic" panose="020B0502020202020204" charset="0"/>
                    <a:cs typeface="Century Gothic" panose="020B0502020202020204" charset="0"/>
                    <a:sym typeface="+mn-ea"/>
                  </a:rPr>
                  <a:t> SI is a metric that measures how quickly a web page's content is visually displayed during the loading process. </a:t>
                </a:r>
              </a:p>
            </p:txBody>
          </p:sp>
        </p:grpSp>
      </p:grpSp>
    </p:spTree>
    <p:extLst>
      <p:ext uri="{BB962C8B-B14F-4D97-AF65-F5344CB8AC3E}">
        <p14:creationId xmlns:p14="http://schemas.microsoft.com/office/powerpoint/2010/main" val="2369849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1F645CE-524C-4887-AEA6-7434E13C2F61}"/>
              </a:ext>
            </a:extLst>
          </p:cNvPr>
          <p:cNvSpPr/>
          <p:nvPr/>
        </p:nvSpPr>
        <p:spPr>
          <a:xfrm>
            <a:off x="455450" y="2030861"/>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Largest </a:t>
            </a:r>
            <a:r>
              <a:rPr lang="en-IN" sz="1600" b="1" dirty="0" err="1">
                <a:latin typeface="Century Gothic" panose="020B0502020202020204" charset="0"/>
                <a:cs typeface="Century Gothic" panose="020B0502020202020204" charset="0"/>
                <a:sym typeface="+mn-ea"/>
              </a:rPr>
              <a:t>Contentful</a:t>
            </a:r>
            <a:r>
              <a:rPr lang="en-IN" sz="1600" b="1" dirty="0">
                <a:latin typeface="Century Gothic" panose="020B0502020202020204" charset="0"/>
                <a:cs typeface="Century Gothic" panose="020B0502020202020204" charset="0"/>
                <a:sym typeface="+mn-ea"/>
              </a:rPr>
              <a:t> Paint (LCP): </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2.3s</a:t>
            </a:r>
            <a:endParaRPr lang="en-IN" sz="1600" b="1" dirty="0">
              <a:latin typeface="Century Gothic" panose="020B0502020202020204" charset="0"/>
              <a:cs typeface="Century Gothic" panose="020B0502020202020204" charset="0"/>
              <a:sym typeface="+mn-ea"/>
            </a:endParaRPr>
          </a:p>
        </p:txBody>
      </p:sp>
      <p:sp>
        <p:nvSpPr>
          <p:cNvPr id="27" name="矩形 24">
            <a:extLst>
              <a:ext uri="{FF2B5EF4-FFF2-40B4-BE49-F238E27FC236}">
                <a16:creationId xmlns:a16="http://schemas.microsoft.com/office/drawing/2014/main" id="{F9556EDD-1980-4015-B79C-52054D00C8FF}"/>
              </a:ext>
            </a:extLst>
          </p:cNvPr>
          <p:cNvSpPr/>
          <p:nvPr/>
        </p:nvSpPr>
        <p:spPr>
          <a:xfrm rot="16200000">
            <a:off x="3178931" y="-2143026"/>
            <a:ext cx="1477328" cy="6924289"/>
          </a:xfrm>
          <a:prstGeom prst="rect">
            <a:avLst/>
          </a:prstGeom>
        </p:spPr>
        <p:txBody>
          <a:bodyPr vert="eaVert" wrap="square">
            <a:spAutoFit/>
          </a:bodyPr>
          <a:lstStyle/>
          <a:p>
            <a:pPr algn="l"/>
            <a:r>
              <a:rPr lang="en-IN" altLang="en-US" sz="2400" b="1" dirty="0">
                <a:solidFill>
                  <a:srgbClr val="E966A0"/>
                </a:solidFill>
                <a:latin typeface="Century Gothic" panose="020B0502020202020204" pitchFamily="34" charset="0"/>
                <a:cs typeface="Arial" panose="020B0604020202020204" pitchFamily="34" charset="0"/>
              </a:rPr>
              <a:t>Page 1: </a:t>
            </a:r>
            <a:r>
              <a:rPr lang="en-IN" altLang="en-US" sz="2400" b="1" dirty="0">
                <a:solidFill>
                  <a:srgbClr val="8585BF"/>
                </a:solidFill>
                <a:latin typeface="Century Gothic" panose="020B0502020202020204" pitchFamily="34" charset="0"/>
                <a:cs typeface="Arial" panose="020B0604020202020204" pitchFamily="34" charset="0"/>
              </a:rPr>
              <a:t>Home Page </a:t>
            </a:r>
            <a:r>
              <a:rPr lang="en-IN" altLang="en-US" sz="2000" u="sng" dirty="0">
                <a:solidFill>
                  <a:srgbClr val="8585BF"/>
                </a:solidFill>
                <a:latin typeface="Century Gothic" panose="020B0502020202020204" pitchFamily="34" charset="0"/>
                <a:cs typeface="Arial" panose="020B0604020202020204" pitchFamily="34" charset="0"/>
              </a:rPr>
              <a:t>https://www.gofrugal.com/</a:t>
            </a:r>
            <a:br>
              <a:rPr lang="en-IN" altLang="en-US" sz="2000" u="sng" dirty="0">
                <a:solidFill>
                  <a:srgbClr val="8585BF"/>
                </a:solidFill>
                <a:latin typeface="Century Gothic" panose="020B0502020202020204" pitchFamily="34" charset="0"/>
                <a:cs typeface="Arial" panose="020B0604020202020204" pitchFamily="34" charset="0"/>
              </a:rPr>
            </a:br>
            <a:br>
              <a:rPr lang="en-IN" altLang="en-US" sz="2000" u="sng" dirty="0">
                <a:solidFill>
                  <a:srgbClr val="8585BF"/>
                </a:solidFill>
                <a:latin typeface="Century Gothic" panose="020B0502020202020204" pitchFamily="34" charset="0"/>
                <a:cs typeface="Arial" panose="020B0604020202020204" pitchFamily="34" charset="0"/>
              </a:rPr>
            </a:br>
            <a:r>
              <a:rPr lang="en-IN" altLang="en-US" sz="2000" u="sng" dirty="0">
                <a:solidFill>
                  <a:srgbClr val="E966A0"/>
                </a:solidFill>
                <a:latin typeface="Century Gothic" panose="020B0502020202020204" pitchFamily="34" charset="0"/>
                <a:cs typeface="Arial" panose="020B0604020202020204" pitchFamily="34" charset="0"/>
              </a:rPr>
              <a:t>Device:</a:t>
            </a:r>
            <a:r>
              <a:rPr lang="en-IN" altLang="en-US" sz="2000" dirty="0">
                <a:solidFill>
                  <a:srgbClr val="E966A0"/>
                </a:solidFill>
                <a:latin typeface="Century Gothic" panose="020B0502020202020204" pitchFamily="34" charset="0"/>
                <a:cs typeface="Arial" panose="020B0604020202020204" pitchFamily="34" charset="0"/>
              </a:rPr>
              <a:t> </a:t>
            </a:r>
            <a:r>
              <a:rPr lang="en-IN" altLang="en-US" sz="2000" dirty="0">
                <a:solidFill>
                  <a:srgbClr val="8585BF"/>
                </a:solidFill>
                <a:latin typeface="Century Gothic" panose="020B0502020202020204" pitchFamily="34" charset="0"/>
                <a:cs typeface="Arial" panose="020B0604020202020204" pitchFamily="34" charset="0"/>
              </a:rPr>
              <a:t>Mobile</a:t>
            </a:r>
          </a:p>
          <a:p>
            <a:pPr algn="l"/>
            <a:endParaRPr lang="en-IN" altLang="en-US" sz="2000" u="sng" dirty="0">
              <a:solidFill>
                <a:srgbClr val="8585BF"/>
              </a:solidFill>
              <a:latin typeface="Century Gothic" panose="020B0502020202020204" pitchFamily="34" charset="0"/>
              <a:cs typeface="Arial" panose="020B0604020202020204" pitchFamily="34" charset="0"/>
            </a:endParaRPr>
          </a:p>
        </p:txBody>
      </p:sp>
      <p:sp>
        <p:nvSpPr>
          <p:cNvPr id="28" name="椭圆 5">
            <a:extLst>
              <a:ext uri="{FF2B5EF4-FFF2-40B4-BE49-F238E27FC236}">
                <a16:creationId xmlns:a16="http://schemas.microsoft.com/office/drawing/2014/main" id="{AEF29A7F-7872-41A1-8398-D24695E23F45}"/>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29" name="椭圆 6">
            <a:extLst>
              <a:ext uri="{FF2B5EF4-FFF2-40B4-BE49-F238E27FC236}">
                <a16:creationId xmlns:a16="http://schemas.microsoft.com/office/drawing/2014/main" id="{E33A3D46-FF12-48C0-9D8F-4521B18D3C9D}"/>
              </a:ext>
            </a:extLst>
          </p:cNvPr>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30" name="椭圆 7">
            <a:extLst>
              <a:ext uri="{FF2B5EF4-FFF2-40B4-BE49-F238E27FC236}">
                <a16:creationId xmlns:a16="http://schemas.microsoft.com/office/drawing/2014/main" id="{03DF6FC1-0F52-421F-833A-8685B563E9EA}"/>
              </a:ext>
            </a:extLst>
          </p:cNvPr>
          <p:cNvSpPr/>
          <p:nvPr/>
        </p:nvSpPr>
        <p:spPr>
          <a:xfrm flipH="1">
            <a:off x="4990751" y="6156344"/>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31" name="椭圆 8">
            <a:extLst>
              <a:ext uri="{FF2B5EF4-FFF2-40B4-BE49-F238E27FC236}">
                <a16:creationId xmlns:a16="http://schemas.microsoft.com/office/drawing/2014/main" id="{5465A545-587F-4D46-AD85-59DC40A4DD8F}"/>
              </a:ext>
            </a:extLst>
          </p:cNvPr>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34" name="Rectangle: Rounded Corners 33">
            <a:extLst>
              <a:ext uri="{FF2B5EF4-FFF2-40B4-BE49-F238E27FC236}">
                <a16:creationId xmlns:a16="http://schemas.microsoft.com/office/drawing/2014/main" id="{CE1E75DE-0546-43A0-8F99-EFB0B1171F6C}"/>
              </a:ext>
            </a:extLst>
          </p:cNvPr>
          <p:cNvSpPr/>
          <p:nvPr/>
        </p:nvSpPr>
        <p:spPr>
          <a:xfrm>
            <a:off x="3492356" y="2030861"/>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pitchFamily="34" charset="0"/>
                <a:cs typeface="Century Gothic" panose="020B0502020202020204" charset="0"/>
                <a:sym typeface="+mn-ea"/>
              </a:rPr>
              <a:t>Interaction to Next Paint (INP):</a:t>
            </a:r>
            <a:r>
              <a:rPr lang="en-IN" sz="1600" dirty="0">
                <a:latin typeface="Century Gothic" panose="020B0502020202020204" pitchFamily="34" charset="0"/>
                <a:cs typeface="Century Gothic" panose="020B0502020202020204" charset="0"/>
                <a:sym typeface="+mn-ea"/>
              </a:rPr>
              <a:t> </a:t>
            </a:r>
            <a:endParaRPr lang="en-IN" sz="1600" dirty="0">
              <a:latin typeface="Century Gothic" panose="020B0502020202020204" pitchFamily="34" charset="0"/>
              <a:cs typeface="Century Gothic" panose="020B0502020202020204" charset="0"/>
            </a:endParaRPr>
          </a:p>
          <a:p>
            <a:pPr>
              <a:buFont typeface="Arial" panose="020B0604020202020204" pitchFamily="34" charset="0"/>
            </a:pPr>
            <a:r>
              <a:rPr lang="en-IN" sz="1600" dirty="0">
                <a:latin typeface="Century Gothic" panose="020B0502020202020204" pitchFamily="34" charset="0"/>
                <a:cs typeface="Century Gothic" panose="020B0502020202020204" charset="0"/>
                <a:sym typeface="+mn-ea"/>
              </a:rPr>
              <a:t>Status: </a:t>
            </a:r>
            <a:r>
              <a:rPr lang="en-IN" sz="1600" b="1" dirty="0">
                <a:solidFill>
                  <a:srgbClr val="00B050"/>
                </a:solidFill>
                <a:latin typeface="Century Gothic" panose="020B0502020202020204" pitchFamily="34" charset="0"/>
                <a:cs typeface="Century Gothic" panose="020B0502020202020204" charset="0"/>
                <a:sym typeface="+mn-ea"/>
              </a:rPr>
              <a:t>Pass</a:t>
            </a:r>
            <a:endParaRPr lang="en-IN" sz="1600" dirty="0">
              <a:latin typeface="Century Gothic" panose="020B0502020202020204" pitchFamily="34" charset="0"/>
              <a:cs typeface="Century Gothic" panose="020B0502020202020204" charset="0"/>
            </a:endParaRPr>
          </a:p>
          <a:p>
            <a:pPr>
              <a:buFont typeface="Arial" panose="020B0604020202020204" pitchFamily="34" charset="0"/>
            </a:pPr>
            <a:r>
              <a:rPr lang="en-IN" sz="1600" dirty="0">
                <a:latin typeface="Century Gothic" panose="020B0502020202020204" pitchFamily="34" charset="0"/>
                <a:cs typeface="Century Gothic" panose="020B0502020202020204" charset="0"/>
                <a:sym typeface="+mn-ea"/>
              </a:rPr>
              <a:t>Time taken: 2.3s</a:t>
            </a:r>
          </a:p>
        </p:txBody>
      </p:sp>
      <p:sp>
        <p:nvSpPr>
          <p:cNvPr id="35" name="Rectangle: Rounded Corners 34">
            <a:extLst>
              <a:ext uri="{FF2B5EF4-FFF2-40B4-BE49-F238E27FC236}">
                <a16:creationId xmlns:a16="http://schemas.microsoft.com/office/drawing/2014/main" id="{48712877-BE62-40CB-B043-6F9AD64A65D8}"/>
              </a:ext>
            </a:extLst>
          </p:cNvPr>
          <p:cNvSpPr/>
          <p:nvPr/>
        </p:nvSpPr>
        <p:spPr>
          <a:xfrm>
            <a:off x="6529263" y="2030861"/>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Cumulative Layout Shift (CLS):</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sym typeface="+mn-ea"/>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Score: 0.054</a:t>
            </a:r>
          </a:p>
        </p:txBody>
      </p:sp>
      <p:sp>
        <p:nvSpPr>
          <p:cNvPr id="36" name="Rectangle: Rounded Corners 35">
            <a:extLst>
              <a:ext uri="{FF2B5EF4-FFF2-40B4-BE49-F238E27FC236}">
                <a16:creationId xmlns:a16="http://schemas.microsoft.com/office/drawing/2014/main" id="{D59C1FFC-EFB6-4197-B6E0-A8FCD640D892}"/>
              </a:ext>
            </a:extLst>
          </p:cNvPr>
          <p:cNvSpPr/>
          <p:nvPr/>
        </p:nvSpPr>
        <p:spPr>
          <a:xfrm>
            <a:off x="5053545" y="3735039"/>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Speed Index (SI):</a:t>
            </a:r>
            <a:r>
              <a:rPr lang="en-IN" sz="1600" dirty="0">
                <a:latin typeface="Century Gothic" panose="020B0502020202020204" charset="0"/>
                <a:cs typeface="Century Gothic" panose="020B0502020202020204" charset="0"/>
                <a:sym typeface="+mn-ea"/>
              </a:rPr>
              <a:t> </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0.8s</a:t>
            </a:r>
          </a:p>
        </p:txBody>
      </p:sp>
      <p:sp>
        <p:nvSpPr>
          <p:cNvPr id="37" name="Rectangle: Rounded Corners 36">
            <a:extLst>
              <a:ext uri="{FF2B5EF4-FFF2-40B4-BE49-F238E27FC236}">
                <a16:creationId xmlns:a16="http://schemas.microsoft.com/office/drawing/2014/main" id="{33270B5E-96B2-40C9-94C5-3A2A1CA4B270}"/>
              </a:ext>
            </a:extLst>
          </p:cNvPr>
          <p:cNvSpPr/>
          <p:nvPr/>
        </p:nvSpPr>
        <p:spPr>
          <a:xfrm>
            <a:off x="2102109" y="3752881"/>
            <a:ext cx="2700000" cy="1440000"/>
          </a:xfrm>
          <a:prstGeom prst="roundRect">
            <a:avLst>
              <a:gd name="adj" fmla="val 10563"/>
            </a:avLst>
          </a:prstGeom>
          <a:solidFill>
            <a:srgbClr val="FFFFFF"/>
          </a:solidFill>
          <a:ln w="38100" cap="flat">
            <a:solidFill>
              <a:srgbClr val="FF000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First </a:t>
            </a:r>
            <a:r>
              <a:rPr lang="en-IN" sz="1600" b="1" dirty="0" err="1">
                <a:latin typeface="Century Gothic" panose="020B0502020202020204" charset="0"/>
                <a:cs typeface="Century Gothic" panose="020B0502020202020204" charset="0"/>
                <a:sym typeface="+mn-ea"/>
              </a:rPr>
              <a:t>Contentful</a:t>
            </a:r>
            <a:r>
              <a:rPr lang="en-IN" sz="1600" b="1" dirty="0">
                <a:latin typeface="Century Gothic" panose="020B0502020202020204" charset="0"/>
                <a:cs typeface="Century Gothic" panose="020B0502020202020204" charset="0"/>
                <a:sym typeface="+mn-ea"/>
              </a:rPr>
              <a:t> Paint (FCP):</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FF0000"/>
                </a:solidFill>
                <a:latin typeface="Century Gothic" panose="020B0502020202020204" charset="0"/>
                <a:cs typeface="Century Gothic" panose="020B0502020202020204" charset="0"/>
                <a:sym typeface="+mn-ea"/>
              </a:rPr>
              <a:t>Fail</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2.3s</a:t>
            </a:r>
          </a:p>
        </p:txBody>
      </p:sp>
      <p:pic>
        <p:nvPicPr>
          <p:cNvPr id="39" name="Picture 38" descr="home 1">
            <a:extLst>
              <a:ext uri="{FF2B5EF4-FFF2-40B4-BE49-F238E27FC236}">
                <a16:creationId xmlns:a16="http://schemas.microsoft.com/office/drawing/2014/main" id="{FC6F5076-E332-49E4-8729-65CECA56C671}"/>
              </a:ext>
            </a:extLst>
          </p:cNvPr>
          <p:cNvPicPr>
            <a:picLocks noChangeAspect="1"/>
          </p:cNvPicPr>
          <p:nvPr/>
        </p:nvPicPr>
        <p:blipFill>
          <a:blip r:embed="rId2"/>
          <a:stretch>
            <a:fillRect/>
          </a:stretch>
        </p:blipFill>
        <p:spPr>
          <a:xfrm>
            <a:off x="9566170" y="806360"/>
            <a:ext cx="2366010" cy="4712886"/>
          </a:xfrm>
          <a:prstGeom prst="rect">
            <a:avLst/>
          </a:prstGeom>
          <a:ln w="12700">
            <a:solidFill>
              <a:schemeClr val="tx1"/>
            </a:solidFill>
          </a:ln>
        </p:spPr>
      </p:pic>
      <p:pic>
        <p:nvPicPr>
          <p:cNvPr id="40" name="Content Placeholder 3">
            <a:extLst>
              <a:ext uri="{FF2B5EF4-FFF2-40B4-BE49-F238E27FC236}">
                <a16:creationId xmlns:a16="http://schemas.microsoft.com/office/drawing/2014/main" id="{B0B29CA7-BD7D-478B-A267-EB22C2BCC806}"/>
              </a:ext>
            </a:extLst>
          </p:cNvPr>
          <p:cNvPicPr>
            <a:picLocks noGrp="1" noChangeAspect="1"/>
          </p:cNvPicPr>
          <p:nvPr>
            <p:ph idx="1"/>
          </p:nvPr>
        </p:nvPicPr>
        <p:blipFill>
          <a:blip r:embed="rId3"/>
          <a:stretch>
            <a:fillRect/>
          </a:stretch>
        </p:blipFill>
        <p:spPr>
          <a:xfrm>
            <a:off x="10241139" y="5603770"/>
            <a:ext cx="1046980" cy="1105146"/>
          </a:xfrm>
          <a:prstGeom prst="rect">
            <a:avLst/>
          </a:prstGeom>
        </p:spPr>
      </p:pic>
      <p:sp>
        <p:nvSpPr>
          <p:cNvPr id="41" name="Text Box 6">
            <a:extLst>
              <a:ext uri="{FF2B5EF4-FFF2-40B4-BE49-F238E27FC236}">
                <a16:creationId xmlns:a16="http://schemas.microsoft.com/office/drawing/2014/main" id="{C0298898-A4E8-4E11-904B-88F107CA71E6}"/>
              </a:ext>
            </a:extLst>
          </p:cNvPr>
          <p:cNvSpPr txBox="1"/>
          <p:nvPr/>
        </p:nvSpPr>
        <p:spPr>
          <a:xfrm>
            <a:off x="259820" y="5265565"/>
            <a:ext cx="9201417" cy="2023961"/>
          </a:xfrm>
          <a:prstGeom prst="rect">
            <a:avLst/>
          </a:prstGeom>
          <a:noFill/>
        </p:spPr>
        <p:txBody>
          <a:bodyPr wrap="square" rtlCol="0">
            <a:noAutofit/>
          </a:bodyPr>
          <a:lstStyle/>
          <a:p>
            <a:pPr>
              <a:buFont typeface="Arial" panose="020B0604020202020204" pitchFamily="34" charset="0"/>
            </a:pPr>
            <a:r>
              <a:rPr lang="en-IN" sz="1600" b="1" dirty="0">
                <a:solidFill>
                  <a:srgbClr val="E966A0"/>
                </a:solidFill>
                <a:latin typeface="Century Gothic" panose="020B0502020202020204" charset="0"/>
                <a:cs typeface="Century Gothic" panose="020B0502020202020204" charset="0"/>
                <a:sym typeface="+mn-ea"/>
              </a:rPr>
              <a:t>Recommendations:</a:t>
            </a:r>
          </a:p>
          <a:p>
            <a:pPr marL="285750" indent="-285750">
              <a:buFont typeface="Arial" panose="020B0604020202020204" pitchFamily="34" charset="0"/>
              <a:buChar char="•"/>
            </a:pPr>
            <a:r>
              <a:rPr lang="en-IN" sz="1600" b="1" dirty="0">
                <a:latin typeface="Century Gothic" panose="020B0502020202020204" charset="0"/>
                <a:cs typeface="Century Gothic" panose="020B0502020202020204" charset="0"/>
                <a:sym typeface="+mn-ea"/>
              </a:rPr>
              <a:t>Optimize images: </a:t>
            </a:r>
            <a:r>
              <a:rPr lang="en-IN" sz="1600" dirty="0">
                <a:latin typeface="Century Gothic" panose="020B0502020202020204" charset="0"/>
                <a:cs typeface="Century Gothic" panose="020B0502020202020204" charset="0"/>
                <a:sym typeface="+mn-ea"/>
              </a:rPr>
              <a:t>Reduce the size of images without affecting quality.</a:t>
            </a:r>
          </a:p>
          <a:p>
            <a:pPr marL="285750" indent="-285750">
              <a:buFont typeface="Arial" panose="020B0604020202020204" pitchFamily="34" charset="0"/>
              <a:buChar char="•"/>
            </a:pPr>
            <a:r>
              <a:rPr lang="en-IN" sz="1600" b="1" dirty="0">
                <a:latin typeface="Century Gothic" panose="020B0502020202020204" charset="0"/>
                <a:cs typeface="Century Gothic" panose="020B0502020202020204" charset="0"/>
                <a:sym typeface="+mn-ea"/>
              </a:rPr>
              <a:t>Eliminate render-blocking resources: </a:t>
            </a:r>
            <a:r>
              <a:rPr lang="en-IN" sz="1600" dirty="0">
                <a:latin typeface="Century Gothic" panose="020B0502020202020204" charset="0"/>
                <a:cs typeface="Century Gothic" panose="020B0502020202020204" charset="0"/>
                <a:sym typeface="+mn-ea"/>
              </a:rPr>
              <a:t>JavaScript and CSS are common render-blocking resources that can slow down loading speed.</a:t>
            </a:r>
            <a:endParaRPr lang="en-IN" sz="1600" dirty="0">
              <a:latin typeface="Century Gothic" panose="020B0502020202020204" charset="0"/>
              <a:cs typeface="Century Gothic" panose="020B0502020202020204" charset="0"/>
            </a:endParaRPr>
          </a:p>
          <a:p>
            <a:pPr>
              <a:buFont typeface="Arial" panose="020B0604020202020204" pitchFamily="34" charset="0"/>
            </a:pPr>
            <a:endParaRPr lang="en-IN" sz="1600" dirty="0">
              <a:latin typeface="Century Gothic" panose="020B0502020202020204" charset="0"/>
              <a:cs typeface="Century Gothic" panose="020B0502020202020204" charset="0"/>
            </a:endParaRPr>
          </a:p>
          <a:p>
            <a:pPr>
              <a:buFont typeface="Arial" panose="020B0604020202020204" pitchFamily="34" charset="0"/>
            </a:pPr>
            <a:endParaRPr lang="en-IN" sz="1600" dirty="0">
              <a:latin typeface="Century Gothic" panose="020B0502020202020204" charset="0"/>
              <a:cs typeface="Century Gothic" panose="020B0502020202020204" charset="0"/>
            </a:endParaRPr>
          </a:p>
        </p:txBody>
      </p:sp>
    </p:spTree>
    <p:extLst>
      <p:ext uri="{BB962C8B-B14F-4D97-AF65-F5344CB8AC3E}">
        <p14:creationId xmlns:p14="http://schemas.microsoft.com/office/powerpoint/2010/main" val="470989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B2E56F2-5C52-491F-8FB9-F863D71F5577}"/>
              </a:ext>
            </a:extLst>
          </p:cNvPr>
          <p:cNvSpPr/>
          <p:nvPr/>
        </p:nvSpPr>
        <p:spPr>
          <a:xfrm>
            <a:off x="455450" y="1882159"/>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Largest </a:t>
            </a:r>
            <a:r>
              <a:rPr lang="en-IN" sz="1600" b="1" dirty="0" err="1">
                <a:latin typeface="Century Gothic" panose="020B0502020202020204" charset="0"/>
                <a:cs typeface="Century Gothic" panose="020B0502020202020204" charset="0"/>
                <a:sym typeface="+mn-ea"/>
              </a:rPr>
              <a:t>Contentful</a:t>
            </a:r>
            <a:r>
              <a:rPr lang="en-IN" sz="1600" b="1" dirty="0">
                <a:latin typeface="Century Gothic" panose="020B0502020202020204" charset="0"/>
                <a:cs typeface="Century Gothic" panose="020B0502020202020204" charset="0"/>
                <a:sym typeface="+mn-ea"/>
              </a:rPr>
              <a:t> Paint (LCP): </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0.9s</a:t>
            </a:r>
            <a:endParaRPr lang="en-IN" sz="1600" b="1" dirty="0">
              <a:latin typeface="Century Gothic" panose="020B0502020202020204" charset="0"/>
              <a:cs typeface="Century Gothic" panose="020B0502020202020204" charset="0"/>
              <a:sym typeface="+mn-ea"/>
            </a:endParaRPr>
          </a:p>
        </p:txBody>
      </p:sp>
      <p:sp>
        <p:nvSpPr>
          <p:cNvPr id="5" name="矩形 24">
            <a:extLst>
              <a:ext uri="{FF2B5EF4-FFF2-40B4-BE49-F238E27FC236}">
                <a16:creationId xmlns:a16="http://schemas.microsoft.com/office/drawing/2014/main" id="{A84A6E2A-16A1-44B4-AEB0-D5D743B58FA8}"/>
              </a:ext>
            </a:extLst>
          </p:cNvPr>
          <p:cNvSpPr/>
          <p:nvPr/>
        </p:nvSpPr>
        <p:spPr>
          <a:xfrm rot="16200000">
            <a:off x="3178931" y="-2143026"/>
            <a:ext cx="1477328" cy="6924289"/>
          </a:xfrm>
          <a:prstGeom prst="rect">
            <a:avLst/>
          </a:prstGeom>
        </p:spPr>
        <p:txBody>
          <a:bodyPr vert="eaVert" wrap="square">
            <a:spAutoFit/>
          </a:bodyPr>
          <a:lstStyle/>
          <a:p>
            <a:pPr algn="l"/>
            <a:r>
              <a:rPr lang="en-IN" altLang="en-US" sz="2400" b="1" dirty="0">
                <a:solidFill>
                  <a:srgbClr val="E966A0"/>
                </a:solidFill>
                <a:latin typeface="Century Gothic" panose="020B0502020202020204" pitchFamily="34" charset="0"/>
                <a:cs typeface="Arial" panose="020B0604020202020204" pitchFamily="34" charset="0"/>
              </a:rPr>
              <a:t>Page 1: </a:t>
            </a:r>
            <a:r>
              <a:rPr lang="en-IN" altLang="en-US" sz="2400" b="1" dirty="0">
                <a:solidFill>
                  <a:srgbClr val="8585BF"/>
                </a:solidFill>
                <a:latin typeface="Century Gothic" panose="020B0502020202020204" pitchFamily="34" charset="0"/>
                <a:cs typeface="Arial" panose="020B0604020202020204" pitchFamily="34" charset="0"/>
              </a:rPr>
              <a:t>Home Page </a:t>
            </a:r>
            <a:r>
              <a:rPr lang="en-IN" altLang="en-US" sz="2000" u="sng" dirty="0">
                <a:solidFill>
                  <a:srgbClr val="8585BF"/>
                </a:solidFill>
                <a:latin typeface="Century Gothic" panose="020B0502020202020204" pitchFamily="34" charset="0"/>
                <a:cs typeface="Arial" panose="020B0604020202020204" pitchFamily="34" charset="0"/>
              </a:rPr>
              <a:t>https://www.gofrugal.com/</a:t>
            </a:r>
            <a:br>
              <a:rPr lang="en-IN" altLang="en-US" sz="2000" u="sng" dirty="0">
                <a:solidFill>
                  <a:srgbClr val="8585BF"/>
                </a:solidFill>
                <a:latin typeface="Century Gothic" panose="020B0502020202020204" pitchFamily="34" charset="0"/>
                <a:cs typeface="Arial" panose="020B0604020202020204" pitchFamily="34" charset="0"/>
              </a:rPr>
            </a:br>
            <a:br>
              <a:rPr lang="en-IN" altLang="en-US" sz="2000" u="sng" dirty="0">
                <a:solidFill>
                  <a:srgbClr val="8585BF"/>
                </a:solidFill>
                <a:latin typeface="Century Gothic" panose="020B0502020202020204" pitchFamily="34" charset="0"/>
                <a:cs typeface="Arial" panose="020B0604020202020204" pitchFamily="34" charset="0"/>
              </a:rPr>
            </a:br>
            <a:r>
              <a:rPr lang="en-IN" altLang="en-US" sz="2000" u="sng" dirty="0">
                <a:solidFill>
                  <a:srgbClr val="E966A0"/>
                </a:solidFill>
                <a:latin typeface="Century Gothic" panose="020B0502020202020204" pitchFamily="34" charset="0"/>
                <a:cs typeface="Arial" panose="020B0604020202020204" pitchFamily="34" charset="0"/>
              </a:rPr>
              <a:t>Device:</a:t>
            </a:r>
            <a:r>
              <a:rPr lang="en-IN" altLang="en-US" sz="2000" dirty="0">
                <a:solidFill>
                  <a:srgbClr val="E966A0"/>
                </a:solidFill>
                <a:latin typeface="Century Gothic" panose="020B0502020202020204" pitchFamily="34" charset="0"/>
                <a:cs typeface="Arial" panose="020B0604020202020204" pitchFamily="34" charset="0"/>
              </a:rPr>
              <a:t> </a:t>
            </a:r>
            <a:r>
              <a:rPr lang="en-IN" altLang="en-US" sz="2000" dirty="0">
                <a:solidFill>
                  <a:srgbClr val="8585BF"/>
                </a:solidFill>
                <a:latin typeface="Century Gothic" panose="020B0502020202020204" pitchFamily="34" charset="0"/>
                <a:cs typeface="Arial" panose="020B0604020202020204" pitchFamily="34" charset="0"/>
              </a:rPr>
              <a:t>Desktop</a:t>
            </a:r>
          </a:p>
          <a:p>
            <a:pPr algn="l"/>
            <a:endParaRPr lang="en-IN" altLang="en-US" sz="2000" u="sng" dirty="0">
              <a:solidFill>
                <a:srgbClr val="8585BF"/>
              </a:solidFill>
              <a:latin typeface="Century Gothic" panose="020B0502020202020204" pitchFamily="34" charset="0"/>
              <a:cs typeface="Arial" panose="020B0604020202020204" pitchFamily="34" charset="0"/>
            </a:endParaRPr>
          </a:p>
        </p:txBody>
      </p:sp>
      <p:sp>
        <p:nvSpPr>
          <p:cNvPr id="6" name="椭圆 5">
            <a:extLst>
              <a:ext uri="{FF2B5EF4-FFF2-40B4-BE49-F238E27FC236}">
                <a16:creationId xmlns:a16="http://schemas.microsoft.com/office/drawing/2014/main" id="{4A583F6C-68CA-4119-8780-0F9BD0310559}"/>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6">
            <a:extLst>
              <a:ext uri="{FF2B5EF4-FFF2-40B4-BE49-F238E27FC236}">
                <a16:creationId xmlns:a16="http://schemas.microsoft.com/office/drawing/2014/main" id="{8DFD1DE6-86F2-4361-A00D-0BD324A2CAA2}"/>
              </a:ext>
            </a:extLst>
          </p:cNvPr>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椭圆 7">
            <a:extLst>
              <a:ext uri="{FF2B5EF4-FFF2-40B4-BE49-F238E27FC236}">
                <a16:creationId xmlns:a16="http://schemas.microsoft.com/office/drawing/2014/main" id="{04BC4AF9-79B5-4962-B75C-7B0AE30E8F7B}"/>
              </a:ext>
            </a:extLst>
          </p:cNvPr>
          <p:cNvSpPr/>
          <p:nvPr/>
        </p:nvSpPr>
        <p:spPr>
          <a:xfrm flipH="1">
            <a:off x="7833612" y="6156344"/>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9" name="椭圆 8">
            <a:extLst>
              <a:ext uri="{FF2B5EF4-FFF2-40B4-BE49-F238E27FC236}">
                <a16:creationId xmlns:a16="http://schemas.microsoft.com/office/drawing/2014/main" id="{A84372B6-832D-47C8-AD76-D44F835F9A0F}"/>
              </a:ext>
            </a:extLst>
          </p:cNvPr>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1" name="Rectangle: Rounded Corners 10">
            <a:extLst>
              <a:ext uri="{FF2B5EF4-FFF2-40B4-BE49-F238E27FC236}">
                <a16:creationId xmlns:a16="http://schemas.microsoft.com/office/drawing/2014/main" id="{25CB86BE-D2E8-47A1-9383-B7425BABE40E}"/>
              </a:ext>
            </a:extLst>
          </p:cNvPr>
          <p:cNvSpPr/>
          <p:nvPr/>
        </p:nvSpPr>
        <p:spPr>
          <a:xfrm>
            <a:off x="4319521" y="1856210"/>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pitchFamily="34" charset="0"/>
                <a:cs typeface="Century Gothic" panose="020B0502020202020204" charset="0"/>
                <a:sym typeface="+mn-ea"/>
              </a:rPr>
              <a:t>Interaction to Next Paint (INP):</a:t>
            </a:r>
            <a:r>
              <a:rPr lang="en-IN" sz="1600" dirty="0">
                <a:latin typeface="Century Gothic" panose="020B0502020202020204" pitchFamily="34" charset="0"/>
                <a:cs typeface="Century Gothic" panose="020B0502020202020204" charset="0"/>
                <a:sym typeface="+mn-ea"/>
              </a:rPr>
              <a:t> </a:t>
            </a:r>
            <a:endParaRPr lang="en-IN" sz="1600" dirty="0">
              <a:latin typeface="Century Gothic" panose="020B0502020202020204" pitchFamily="3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51ms</a:t>
            </a:r>
          </a:p>
        </p:txBody>
      </p:sp>
      <p:sp>
        <p:nvSpPr>
          <p:cNvPr id="12" name="Rectangle: Rounded Corners 11">
            <a:extLst>
              <a:ext uri="{FF2B5EF4-FFF2-40B4-BE49-F238E27FC236}">
                <a16:creationId xmlns:a16="http://schemas.microsoft.com/office/drawing/2014/main" id="{449B4F8E-2509-4472-BCDA-F39C6DCF5806}"/>
              </a:ext>
            </a:extLst>
          </p:cNvPr>
          <p:cNvSpPr/>
          <p:nvPr/>
        </p:nvSpPr>
        <p:spPr>
          <a:xfrm>
            <a:off x="2366269" y="3518082"/>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Cumulative Layout Shift (CLS):</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sym typeface="+mn-ea"/>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Score: 0.054</a:t>
            </a:r>
          </a:p>
        </p:txBody>
      </p:sp>
      <p:sp>
        <p:nvSpPr>
          <p:cNvPr id="13" name="Rectangle: Rounded Corners 12">
            <a:extLst>
              <a:ext uri="{FF2B5EF4-FFF2-40B4-BE49-F238E27FC236}">
                <a16:creationId xmlns:a16="http://schemas.microsoft.com/office/drawing/2014/main" id="{33176D07-83CD-4CAF-99B1-E40DC463A687}"/>
              </a:ext>
            </a:extLst>
          </p:cNvPr>
          <p:cNvSpPr/>
          <p:nvPr/>
        </p:nvSpPr>
        <p:spPr>
          <a:xfrm>
            <a:off x="4467916" y="5128057"/>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Speed Index (SI):</a:t>
            </a:r>
            <a:r>
              <a:rPr lang="en-IN" sz="1600" dirty="0">
                <a:latin typeface="Century Gothic" panose="020B0502020202020204" charset="0"/>
                <a:cs typeface="Century Gothic" panose="020B0502020202020204" charset="0"/>
                <a:sym typeface="+mn-ea"/>
              </a:rPr>
              <a:t> </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0.9s</a:t>
            </a:r>
          </a:p>
        </p:txBody>
      </p:sp>
      <p:sp>
        <p:nvSpPr>
          <p:cNvPr id="14" name="Rectangle: Rounded Corners 13">
            <a:extLst>
              <a:ext uri="{FF2B5EF4-FFF2-40B4-BE49-F238E27FC236}">
                <a16:creationId xmlns:a16="http://schemas.microsoft.com/office/drawing/2014/main" id="{6E8FA30A-9D5F-4FA7-8C28-72B8CE502C16}"/>
              </a:ext>
            </a:extLst>
          </p:cNvPr>
          <p:cNvSpPr/>
          <p:nvPr/>
        </p:nvSpPr>
        <p:spPr>
          <a:xfrm>
            <a:off x="455450" y="5128057"/>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First </a:t>
            </a:r>
            <a:r>
              <a:rPr lang="en-IN" sz="1600" b="1" dirty="0" err="1">
                <a:latin typeface="Century Gothic" panose="020B0502020202020204" charset="0"/>
                <a:cs typeface="Century Gothic" panose="020B0502020202020204" charset="0"/>
                <a:sym typeface="+mn-ea"/>
              </a:rPr>
              <a:t>Contentful</a:t>
            </a:r>
            <a:r>
              <a:rPr lang="en-IN" sz="1600" b="1" dirty="0">
                <a:latin typeface="Century Gothic" panose="020B0502020202020204" charset="0"/>
                <a:cs typeface="Century Gothic" panose="020B0502020202020204" charset="0"/>
                <a:sym typeface="+mn-ea"/>
              </a:rPr>
              <a:t> Paint (FCP):</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0.5s</a:t>
            </a:r>
          </a:p>
        </p:txBody>
      </p:sp>
      <p:pic>
        <p:nvPicPr>
          <p:cNvPr id="18" name="Content Placeholder 5">
            <a:extLst>
              <a:ext uri="{FF2B5EF4-FFF2-40B4-BE49-F238E27FC236}">
                <a16:creationId xmlns:a16="http://schemas.microsoft.com/office/drawing/2014/main" id="{E036379F-EE4E-475D-B68F-D6FBE66C9E93}"/>
              </a:ext>
            </a:extLst>
          </p:cNvPr>
          <p:cNvPicPr>
            <a:picLocks noChangeAspect="1"/>
          </p:cNvPicPr>
          <p:nvPr/>
        </p:nvPicPr>
        <p:blipFill>
          <a:blip r:embed="rId2"/>
          <a:stretch>
            <a:fillRect/>
          </a:stretch>
        </p:blipFill>
        <p:spPr>
          <a:xfrm>
            <a:off x="7589520" y="902275"/>
            <a:ext cx="4328707" cy="3012780"/>
          </a:xfrm>
          <a:prstGeom prst="rect">
            <a:avLst/>
          </a:prstGeom>
          <a:ln w="12700">
            <a:solidFill>
              <a:schemeClr val="tx1"/>
            </a:solidFill>
          </a:ln>
        </p:spPr>
      </p:pic>
      <p:pic>
        <p:nvPicPr>
          <p:cNvPr id="19" name="Content Placeholder 6">
            <a:extLst>
              <a:ext uri="{FF2B5EF4-FFF2-40B4-BE49-F238E27FC236}">
                <a16:creationId xmlns:a16="http://schemas.microsoft.com/office/drawing/2014/main" id="{2060A1CC-A9FC-4C3A-A4A1-80B1D393D706}"/>
              </a:ext>
            </a:extLst>
          </p:cNvPr>
          <p:cNvPicPr>
            <a:picLocks noChangeAspect="1"/>
          </p:cNvPicPr>
          <p:nvPr/>
        </p:nvPicPr>
        <p:blipFill>
          <a:blip r:embed="rId3"/>
          <a:stretch>
            <a:fillRect/>
          </a:stretch>
        </p:blipFill>
        <p:spPr>
          <a:xfrm>
            <a:off x="9251799" y="4238082"/>
            <a:ext cx="1348740" cy="1188720"/>
          </a:xfrm>
          <a:prstGeom prst="rect">
            <a:avLst/>
          </a:prstGeom>
        </p:spPr>
      </p:pic>
    </p:spTree>
    <p:extLst>
      <p:ext uri="{BB962C8B-B14F-4D97-AF65-F5344CB8AC3E}">
        <p14:creationId xmlns:p14="http://schemas.microsoft.com/office/powerpoint/2010/main" val="2786683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5">
            <a:extLst>
              <a:ext uri="{FF2B5EF4-FFF2-40B4-BE49-F238E27FC236}">
                <a16:creationId xmlns:a16="http://schemas.microsoft.com/office/drawing/2014/main" id="{C2138D23-682F-49E6-9A74-62C3A116B40A}"/>
              </a:ext>
            </a:extLst>
          </p:cNvPr>
          <p:cNvSpPr txBox="1"/>
          <p:nvPr/>
        </p:nvSpPr>
        <p:spPr>
          <a:xfrm>
            <a:off x="418826" y="1302476"/>
            <a:ext cx="6487127" cy="4678204"/>
          </a:xfrm>
          <a:prstGeom prst="rect">
            <a:avLst/>
          </a:prstGeom>
        </p:spPr>
        <p:txBody>
          <a:bodyPr wrap="square">
            <a:spAutoFit/>
          </a:bodyPr>
          <a:lstStyle/>
          <a:p>
            <a:pPr marL="0" indent="0"/>
            <a:r>
              <a:rPr lang="en-US" sz="1600" b="1" i="0" dirty="0">
                <a:solidFill>
                  <a:srgbClr val="00B050"/>
                </a:solidFill>
                <a:latin typeface="Century Gothic" panose="020B0502020202020204" pitchFamily="34" charset="0"/>
                <a:ea typeface="Roboto"/>
              </a:rPr>
              <a:t>STRENGTHS:</a:t>
            </a:r>
          </a:p>
          <a:p>
            <a:pPr marL="285750" indent="-285750">
              <a:buFont typeface="Arial" panose="020B0604020202020204" pitchFamily="34" charset="0"/>
              <a:buChar char="•"/>
            </a:pPr>
            <a:r>
              <a:rPr lang="en-US" sz="1400" i="0" dirty="0">
                <a:solidFill>
                  <a:srgbClr val="212121"/>
                </a:solidFill>
                <a:latin typeface="Century Gothic" panose="020B0502020202020204" pitchFamily="34" charset="0"/>
                <a:ea typeface="Roboto"/>
              </a:rPr>
              <a:t>Efficiently encoded images</a:t>
            </a:r>
          </a:p>
          <a:p>
            <a:pPr marL="285750" indent="-285750">
              <a:buFont typeface="Arial" panose="020B0604020202020204" pitchFamily="34" charset="0"/>
              <a:buChar char="•"/>
            </a:pPr>
            <a:r>
              <a:rPr lang="en-US" sz="1400" i="0" dirty="0">
                <a:solidFill>
                  <a:srgbClr val="212121"/>
                </a:solidFill>
                <a:latin typeface="Century Gothic" panose="020B0502020202020204" pitchFamily="34" charset="0"/>
                <a:ea typeface="Roboto"/>
              </a:rPr>
              <a:t>Multiple page redirects are avoided</a:t>
            </a:r>
          </a:p>
          <a:p>
            <a:pPr marL="285750" indent="-285750">
              <a:buFont typeface="Arial" panose="020B0604020202020204" pitchFamily="34" charset="0"/>
              <a:buChar char="•"/>
            </a:pPr>
            <a:endParaRPr lang="en-US" sz="1400" i="0" dirty="0">
              <a:solidFill>
                <a:srgbClr val="212121"/>
              </a:solidFill>
              <a:latin typeface="Century Gothic" panose="020B0502020202020204" pitchFamily="34" charset="0"/>
              <a:ea typeface="Roboto"/>
            </a:endParaRPr>
          </a:p>
          <a:p>
            <a:pPr marL="0" indent="0"/>
            <a:endParaRPr lang="en-US" sz="1400" b="1" i="0" dirty="0">
              <a:solidFill>
                <a:srgbClr val="212121"/>
              </a:solidFill>
              <a:latin typeface="Century Gothic" panose="020B0502020202020204" pitchFamily="34" charset="0"/>
              <a:ea typeface="Roboto"/>
            </a:endParaRPr>
          </a:p>
          <a:p>
            <a:r>
              <a:rPr lang="en-US" sz="1600" b="1" i="0" dirty="0">
                <a:solidFill>
                  <a:srgbClr val="FF0000"/>
                </a:solidFill>
                <a:latin typeface="Century Gothic" panose="020B0502020202020204" pitchFamily="34" charset="0"/>
                <a:ea typeface="Roboto"/>
              </a:rPr>
              <a:t>AREAS TO IMPROVEMENT: </a:t>
            </a:r>
            <a:r>
              <a:rPr lang="en-US" sz="1400" b="1" i="0" dirty="0">
                <a:solidFill>
                  <a:srgbClr val="212121"/>
                </a:solidFill>
                <a:latin typeface="Century Gothic" panose="020B0502020202020204" pitchFamily="34" charset="0"/>
                <a:ea typeface="Roboto"/>
              </a:rPr>
              <a:t>Accessibility Issues</a:t>
            </a:r>
            <a:endParaRPr lang="en-US" sz="1400" b="0" i="0" dirty="0">
              <a:solidFill>
                <a:srgbClr val="212121"/>
              </a:solidFill>
              <a:latin typeface="Century Gothic" panose="020B0502020202020204" pitchFamily="34" charset="0"/>
              <a:ea typeface="Roboto"/>
            </a:endParaRPr>
          </a:p>
          <a:p>
            <a:pPr marL="0" indent="0"/>
            <a:endParaRPr lang="en-US" sz="1400" b="1" i="0" dirty="0">
              <a:solidFill>
                <a:srgbClr val="FF0000"/>
              </a:solidFill>
              <a:latin typeface="Century Gothic" panose="020B0502020202020204" pitchFamily="34" charset="0"/>
              <a:ea typeface="Roboto"/>
            </a:endParaRPr>
          </a:p>
          <a:p>
            <a:pPr marL="285750" indent="-285750">
              <a:buFont typeface="Arial" panose="020B0604020202020204" pitchFamily="34" charset="0"/>
              <a:buChar char="•"/>
            </a:pPr>
            <a:r>
              <a:rPr lang="en-US" sz="1400" b="1" i="0" u="sng" dirty="0">
                <a:solidFill>
                  <a:srgbClr val="212121"/>
                </a:solidFill>
                <a:latin typeface="Century Gothic" panose="020B0502020202020204" pitchFamily="34" charset="0"/>
                <a:ea typeface="Roboto"/>
              </a:rPr>
              <a:t>Names and Labels:</a:t>
            </a:r>
            <a:r>
              <a:rPr lang="en-US" sz="1400" b="1" i="0" dirty="0">
                <a:solidFill>
                  <a:srgbClr val="212121"/>
                </a:solidFill>
                <a:latin typeface="Century Gothic" panose="020B0502020202020204" pitchFamily="34" charset="0"/>
                <a:ea typeface="Roboto"/>
              </a:rPr>
              <a:t> </a:t>
            </a:r>
            <a:r>
              <a:rPr sz="1400" b="1" i="0" dirty="0">
                <a:solidFill>
                  <a:srgbClr val="FF0000"/>
                </a:solidFill>
                <a:latin typeface="Century Gothic" panose="020B0502020202020204" pitchFamily="34" charset="0"/>
                <a:ea typeface="Roboto"/>
              </a:rPr>
              <a:t>Buttons do not have an accessible name</a:t>
            </a:r>
            <a:r>
              <a:rPr lang="en-US" sz="1400" b="0" i="0" dirty="0">
                <a:solidFill>
                  <a:srgbClr val="212121"/>
                </a:solidFill>
                <a:latin typeface="Century Gothic" panose="020B0502020202020204" pitchFamily="34" charset="0"/>
                <a:ea typeface="Roboto"/>
              </a:rPr>
              <a:t>. When a button doesn't have an accessible name, screen readers announce it as "button", making it unusable for users who rely on screen readers.</a:t>
            </a:r>
          </a:p>
          <a:p>
            <a:pPr marL="285750" indent="-285750">
              <a:buFont typeface="Arial" panose="020B0604020202020204" pitchFamily="34" charset="0"/>
              <a:buChar char="•"/>
            </a:pPr>
            <a:endParaRPr lang="en-US" sz="1400" b="0" i="0" dirty="0">
              <a:solidFill>
                <a:srgbClr val="212121"/>
              </a:solidFill>
              <a:latin typeface="Century Gothic" panose="020B0502020202020204" pitchFamily="34" charset="0"/>
              <a:ea typeface="Roboto"/>
            </a:endParaRPr>
          </a:p>
          <a:p>
            <a:pPr marL="285750" indent="-285750">
              <a:buFont typeface="Arial" panose="020B0604020202020204" pitchFamily="34" charset="0"/>
              <a:buChar char="•"/>
            </a:pPr>
            <a:r>
              <a:rPr lang="en-US" sz="1400" b="1" i="0" dirty="0">
                <a:solidFill>
                  <a:srgbClr val="FF0000"/>
                </a:solidFill>
                <a:latin typeface="Century Gothic" panose="020B0502020202020204" pitchFamily="34" charset="0"/>
                <a:ea typeface="Roboto"/>
              </a:rPr>
              <a:t>Form elements do not have associated labels. </a:t>
            </a:r>
            <a:r>
              <a:rPr lang="en-US" sz="1400" b="0" i="0" dirty="0">
                <a:solidFill>
                  <a:srgbClr val="212121"/>
                </a:solidFill>
                <a:latin typeface="Century Gothic" panose="020B0502020202020204" pitchFamily="34" charset="0"/>
                <a:ea typeface="Roboto"/>
              </a:rPr>
              <a:t>Labels ensure that form controls are announced properly by assistive technologies, like screen readers.</a:t>
            </a:r>
          </a:p>
          <a:p>
            <a:pPr marL="285750" indent="-285750">
              <a:buFont typeface="Arial" panose="020B0604020202020204" pitchFamily="34" charset="0"/>
              <a:buChar char="•"/>
            </a:pPr>
            <a:endParaRPr lang="en-US" sz="1400" b="0" i="0" dirty="0">
              <a:solidFill>
                <a:srgbClr val="212121"/>
              </a:solidFill>
              <a:latin typeface="Century Gothic" panose="020B0502020202020204" pitchFamily="34" charset="0"/>
              <a:ea typeface="Roboto"/>
            </a:endParaRPr>
          </a:p>
          <a:p>
            <a:pPr marL="285750" indent="-285750">
              <a:buFont typeface="Arial" panose="020B0604020202020204" pitchFamily="34" charset="0"/>
              <a:buChar char="•"/>
            </a:pPr>
            <a:r>
              <a:rPr lang="en-US" sz="1400" b="1" i="0" dirty="0">
                <a:solidFill>
                  <a:srgbClr val="FF0000"/>
                </a:solidFill>
                <a:latin typeface="Century Gothic" panose="020B0502020202020204" pitchFamily="34" charset="0"/>
                <a:ea typeface="Roboto"/>
              </a:rPr>
              <a:t>Links do not have a noticeable name</a:t>
            </a:r>
            <a:r>
              <a:rPr lang="en-US" sz="1400" b="0" i="0" dirty="0">
                <a:solidFill>
                  <a:srgbClr val="212121"/>
                </a:solidFill>
                <a:latin typeface="Century Gothic" panose="020B0502020202020204" pitchFamily="34" charset="0"/>
                <a:ea typeface="Roboto"/>
              </a:rPr>
              <a:t>. Link text is the text you select for a link that describing what happens when a user activates it.</a:t>
            </a:r>
          </a:p>
          <a:p>
            <a:pPr marL="285750" indent="-285750">
              <a:buFont typeface="Arial" panose="020B0604020202020204" pitchFamily="34" charset="0"/>
              <a:buChar char="•"/>
            </a:pPr>
            <a:endParaRPr lang="en-US" sz="1400" b="0" i="0" dirty="0">
              <a:solidFill>
                <a:srgbClr val="212121"/>
              </a:solidFill>
              <a:latin typeface="Century Gothic" panose="020B0502020202020204" pitchFamily="34" charset="0"/>
              <a:ea typeface="Roboto"/>
            </a:endParaRPr>
          </a:p>
          <a:p>
            <a:pPr marL="285750" indent="-285750">
              <a:buFont typeface="Arial" panose="020B0604020202020204" pitchFamily="34" charset="0"/>
              <a:buChar char="•"/>
            </a:pPr>
            <a:endParaRPr lang="en-US" sz="1400" b="0" i="0" dirty="0">
              <a:solidFill>
                <a:srgbClr val="212121"/>
              </a:solidFill>
              <a:latin typeface="Century Gothic" panose="020B0502020202020204" pitchFamily="34" charset="0"/>
              <a:ea typeface="Roboto"/>
            </a:endParaRPr>
          </a:p>
          <a:p>
            <a:pPr marL="285750" indent="-285750">
              <a:buFont typeface="Arial" panose="020B0604020202020204" pitchFamily="34" charset="0"/>
              <a:buChar char="•"/>
            </a:pPr>
            <a:endParaRPr lang="en-US" sz="1400" b="0" i="0" dirty="0">
              <a:solidFill>
                <a:srgbClr val="212121"/>
              </a:solidFill>
              <a:latin typeface="Century Gothic" panose="020B0502020202020204" pitchFamily="34" charset="0"/>
              <a:ea typeface="Roboto"/>
            </a:endParaRPr>
          </a:p>
          <a:p>
            <a:pPr marL="0" indent="0"/>
            <a:endParaRPr lang="en-US" sz="1400" b="0" i="0" dirty="0">
              <a:solidFill>
                <a:srgbClr val="212121"/>
              </a:solidFill>
              <a:latin typeface="Century Gothic" panose="020B0502020202020204" pitchFamily="34" charset="0"/>
              <a:ea typeface="Roboto"/>
            </a:endParaRPr>
          </a:p>
        </p:txBody>
      </p:sp>
      <p:pic>
        <p:nvPicPr>
          <p:cNvPr id="19" name="Content Placeholder 6">
            <a:extLst>
              <a:ext uri="{FF2B5EF4-FFF2-40B4-BE49-F238E27FC236}">
                <a16:creationId xmlns:a16="http://schemas.microsoft.com/office/drawing/2014/main" id="{F936C3B1-EBAD-4FF9-96A5-11799F74909C}"/>
              </a:ext>
            </a:extLst>
          </p:cNvPr>
          <p:cNvPicPr>
            <a:picLocks noGrp="1" noChangeAspect="1"/>
          </p:cNvPicPr>
          <p:nvPr>
            <p:ph sz="half" idx="1"/>
          </p:nvPr>
        </p:nvPicPr>
        <p:blipFill>
          <a:blip r:embed="rId2"/>
          <a:stretch>
            <a:fillRect/>
          </a:stretch>
        </p:blipFill>
        <p:spPr>
          <a:xfrm>
            <a:off x="7020189" y="4713532"/>
            <a:ext cx="1501140" cy="1112520"/>
          </a:xfrm>
          <a:prstGeom prst="rect">
            <a:avLst/>
          </a:prstGeom>
          <a:ln>
            <a:solidFill>
              <a:srgbClr val="FF0000"/>
            </a:solidFill>
          </a:ln>
        </p:spPr>
      </p:pic>
      <p:pic>
        <p:nvPicPr>
          <p:cNvPr id="20" name="Content Placeholder 8">
            <a:extLst>
              <a:ext uri="{FF2B5EF4-FFF2-40B4-BE49-F238E27FC236}">
                <a16:creationId xmlns:a16="http://schemas.microsoft.com/office/drawing/2014/main" id="{FBD159F8-6A4D-4D5E-A416-B06414ABA418}"/>
              </a:ext>
            </a:extLst>
          </p:cNvPr>
          <p:cNvPicPr>
            <a:picLocks noChangeAspect="1"/>
          </p:cNvPicPr>
          <p:nvPr/>
        </p:nvPicPr>
        <p:blipFill>
          <a:blip r:embed="rId3"/>
          <a:stretch>
            <a:fillRect/>
          </a:stretch>
        </p:blipFill>
        <p:spPr>
          <a:xfrm>
            <a:off x="8668649" y="4755442"/>
            <a:ext cx="1485900" cy="1028700"/>
          </a:xfrm>
          <a:prstGeom prst="rect">
            <a:avLst/>
          </a:prstGeom>
          <a:ln>
            <a:solidFill>
              <a:srgbClr val="FF0000"/>
            </a:solidFill>
          </a:ln>
        </p:spPr>
      </p:pic>
      <p:pic>
        <p:nvPicPr>
          <p:cNvPr id="21" name="Picture 20">
            <a:extLst>
              <a:ext uri="{FF2B5EF4-FFF2-40B4-BE49-F238E27FC236}">
                <a16:creationId xmlns:a16="http://schemas.microsoft.com/office/drawing/2014/main" id="{0FA2835E-F535-49A6-84FF-0FFB747C01E2}"/>
              </a:ext>
            </a:extLst>
          </p:cNvPr>
          <p:cNvPicPr>
            <a:picLocks noChangeAspect="1"/>
          </p:cNvPicPr>
          <p:nvPr/>
        </p:nvPicPr>
        <p:blipFill>
          <a:blip r:embed="rId4"/>
          <a:stretch>
            <a:fillRect/>
          </a:stretch>
        </p:blipFill>
        <p:spPr>
          <a:xfrm>
            <a:off x="10301869" y="4595422"/>
            <a:ext cx="1508760" cy="1348740"/>
          </a:xfrm>
          <a:prstGeom prst="rect">
            <a:avLst/>
          </a:prstGeom>
          <a:ln>
            <a:solidFill>
              <a:srgbClr val="FF0000"/>
            </a:solidFill>
          </a:ln>
        </p:spPr>
      </p:pic>
      <p:sp>
        <p:nvSpPr>
          <p:cNvPr id="23" name="椭圆 5">
            <a:extLst>
              <a:ext uri="{FF2B5EF4-FFF2-40B4-BE49-F238E27FC236}">
                <a16:creationId xmlns:a16="http://schemas.microsoft.com/office/drawing/2014/main" id="{CF43A5B5-7760-41BE-A737-A39836154B6D}"/>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24" name="椭圆 6">
            <a:extLst>
              <a:ext uri="{FF2B5EF4-FFF2-40B4-BE49-F238E27FC236}">
                <a16:creationId xmlns:a16="http://schemas.microsoft.com/office/drawing/2014/main" id="{2C6CC38C-2141-49B3-B45C-6C6890300334}"/>
              </a:ext>
            </a:extLst>
          </p:cNvPr>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25" name="椭圆 7">
            <a:extLst>
              <a:ext uri="{FF2B5EF4-FFF2-40B4-BE49-F238E27FC236}">
                <a16:creationId xmlns:a16="http://schemas.microsoft.com/office/drawing/2014/main" id="{267A0AB3-5187-45C0-9345-023C2CFD2D49}"/>
              </a:ext>
            </a:extLst>
          </p:cNvPr>
          <p:cNvSpPr/>
          <p:nvPr/>
        </p:nvSpPr>
        <p:spPr>
          <a:xfrm flipH="1">
            <a:off x="4945031" y="6329330"/>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26" name="椭圆 8">
            <a:extLst>
              <a:ext uri="{FF2B5EF4-FFF2-40B4-BE49-F238E27FC236}">
                <a16:creationId xmlns:a16="http://schemas.microsoft.com/office/drawing/2014/main" id="{78838F25-AF91-4ED8-8EAB-0C0FA341B8F6}"/>
              </a:ext>
            </a:extLst>
          </p:cNvPr>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29" name="TextBox 28">
            <a:extLst>
              <a:ext uri="{FF2B5EF4-FFF2-40B4-BE49-F238E27FC236}">
                <a16:creationId xmlns:a16="http://schemas.microsoft.com/office/drawing/2014/main" id="{C7E7D2D7-E32F-4392-A432-D9FCAF9815FC}"/>
              </a:ext>
            </a:extLst>
          </p:cNvPr>
          <p:cNvSpPr txBox="1"/>
          <p:nvPr/>
        </p:nvSpPr>
        <p:spPr>
          <a:xfrm>
            <a:off x="493088" y="625368"/>
            <a:ext cx="9608820" cy="677108"/>
          </a:xfrm>
          <a:prstGeom prst="rect">
            <a:avLst/>
          </a:prstGeom>
          <a:noFill/>
        </p:spPr>
        <p:txBody>
          <a:bodyPr wrap="square">
            <a:spAutoFit/>
          </a:bodyPr>
          <a:lstStyle/>
          <a:p>
            <a:r>
              <a:rPr lang="en-IN" altLang="en-US" sz="2000" b="1" dirty="0">
                <a:solidFill>
                  <a:srgbClr val="E966A0"/>
                </a:solidFill>
                <a:latin typeface="Century Gothic" panose="020B0502020202020204" pitchFamily="34" charset="0"/>
                <a:cs typeface="Arial" panose="020B0604020202020204" pitchFamily="34" charset="0"/>
              </a:rPr>
              <a:t>Page 1: </a:t>
            </a:r>
            <a:r>
              <a:rPr lang="en-IN" altLang="en-US" sz="2000" b="1" dirty="0">
                <a:solidFill>
                  <a:srgbClr val="8585BF"/>
                </a:solidFill>
                <a:latin typeface="Century Gothic" panose="020B0502020202020204" pitchFamily="34" charset="0"/>
                <a:cs typeface="Arial" panose="020B0604020202020204" pitchFamily="34" charset="0"/>
              </a:rPr>
              <a:t>Home Page </a:t>
            </a:r>
            <a:r>
              <a:rPr lang="en-IN" altLang="en-US" sz="1800" u="sng" dirty="0">
                <a:solidFill>
                  <a:srgbClr val="8585BF"/>
                </a:solidFill>
                <a:latin typeface="Century Gothic" panose="020B0502020202020204" pitchFamily="34" charset="0"/>
                <a:cs typeface="Arial" panose="020B0604020202020204" pitchFamily="34" charset="0"/>
              </a:rPr>
              <a:t>https://www.gofrugal.com/</a:t>
            </a:r>
            <a:br>
              <a:rPr lang="en-IN" altLang="en-US" sz="1800" u="sng" dirty="0">
                <a:solidFill>
                  <a:srgbClr val="8585BF"/>
                </a:solidFill>
                <a:latin typeface="Century Gothic" panose="020B0502020202020204" pitchFamily="34" charset="0"/>
                <a:cs typeface="Arial" panose="020B0604020202020204" pitchFamily="34" charset="0"/>
              </a:rPr>
            </a:br>
            <a:endParaRPr lang="en-IN" dirty="0"/>
          </a:p>
        </p:txBody>
      </p:sp>
      <p:grpSp>
        <p:nvGrpSpPr>
          <p:cNvPr id="32" name="Group 31">
            <a:extLst>
              <a:ext uri="{FF2B5EF4-FFF2-40B4-BE49-F238E27FC236}">
                <a16:creationId xmlns:a16="http://schemas.microsoft.com/office/drawing/2014/main" id="{E0E5F651-4DE5-4459-9853-FB61BC3E787E}"/>
              </a:ext>
            </a:extLst>
          </p:cNvPr>
          <p:cNvGrpSpPr/>
          <p:nvPr/>
        </p:nvGrpSpPr>
        <p:grpSpPr>
          <a:xfrm>
            <a:off x="7001805" y="911799"/>
            <a:ext cx="4808824" cy="1966094"/>
            <a:chOff x="7001805" y="911799"/>
            <a:chExt cx="4808824" cy="1966094"/>
          </a:xfrm>
        </p:grpSpPr>
        <p:pic>
          <p:nvPicPr>
            <p:cNvPr id="22" name="Picture 21">
              <a:extLst>
                <a:ext uri="{FF2B5EF4-FFF2-40B4-BE49-F238E27FC236}">
                  <a16:creationId xmlns:a16="http://schemas.microsoft.com/office/drawing/2014/main" id="{499D6997-7CA1-447F-91C9-43564F75CCE9}"/>
                </a:ext>
              </a:extLst>
            </p:cNvPr>
            <p:cNvPicPr>
              <a:picLocks noChangeAspect="1"/>
            </p:cNvPicPr>
            <p:nvPr/>
          </p:nvPicPr>
          <p:blipFill>
            <a:blip r:embed="rId5"/>
            <a:stretch>
              <a:fillRect/>
            </a:stretch>
          </p:blipFill>
          <p:spPr>
            <a:xfrm>
              <a:off x="9840859" y="913838"/>
              <a:ext cx="1969770" cy="1964055"/>
            </a:xfrm>
            <a:prstGeom prst="rect">
              <a:avLst/>
            </a:prstGeom>
            <a:ln>
              <a:solidFill>
                <a:srgbClr val="FF0000"/>
              </a:solidFill>
            </a:ln>
          </p:spPr>
        </p:pic>
        <p:sp>
          <p:nvSpPr>
            <p:cNvPr id="31" name="TextBox 30">
              <a:extLst>
                <a:ext uri="{FF2B5EF4-FFF2-40B4-BE49-F238E27FC236}">
                  <a16:creationId xmlns:a16="http://schemas.microsoft.com/office/drawing/2014/main" id="{62E5E09E-5DC7-4EF5-8A95-D9571BE87BD6}"/>
                </a:ext>
              </a:extLst>
            </p:cNvPr>
            <p:cNvSpPr txBox="1"/>
            <p:nvPr/>
          </p:nvSpPr>
          <p:spPr>
            <a:xfrm>
              <a:off x="7001805" y="911799"/>
              <a:ext cx="2743202" cy="954107"/>
            </a:xfrm>
            <a:prstGeom prst="rect">
              <a:avLst/>
            </a:prstGeom>
            <a:noFill/>
          </p:spPr>
          <p:txBody>
            <a:bodyPr wrap="square">
              <a:spAutoFit/>
            </a:bodyPr>
            <a:lstStyle/>
            <a:p>
              <a:pPr marL="285750" indent="-285750">
                <a:buFont typeface="Arial" panose="020B0604020202020204" pitchFamily="34" charset="0"/>
                <a:buChar char="•"/>
              </a:pPr>
              <a:r>
                <a:rPr lang="en-US" sz="1400" b="1" i="0" u="sng" dirty="0">
                  <a:solidFill>
                    <a:srgbClr val="212121"/>
                  </a:solidFill>
                  <a:latin typeface="Century Gothic" panose="020B0502020202020204" pitchFamily="34" charset="0"/>
                  <a:ea typeface="Roboto"/>
                </a:rPr>
                <a:t>Navigation: </a:t>
              </a:r>
              <a:br>
                <a:rPr lang="en-US" sz="1400" b="1" i="0" u="sng" dirty="0">
                  <a:solidFill>
                    <a:srgbClr val="212121"/>
                  </a:solidFill>
                  <a:latin typeface="Century Gothic" panose="020B0502020202020204" pitchFamily="34" charset="0"/>
                  <a:ea typeface="Roboto"/>
                </a:rPr>
              </a:br>
              <a:r>
                <a:rPr lang="en-US" sz="1400" b="1" i="0" dirty="0">
                  <a:solidFill>
                    <a:srgbClr val="FF0000"/>
                  </a:solidFill>
                  <a:latin typeface="Century Gothic" panose="020B0502020202020204" pitchFamily="34" charset="0"/>
                  <a:ea typeface="Roboto"/>
                </a:rPr>
                <a:t>Heading elements are not in a sequentially-descending order. </a:t>
              </a:r>
            </a:p>
          </p:txBody>
        </p:sp>
      </p:grpSp>
      <p:sp>
        <p:nvSpPr>
          <p:cNvPr id="34" name="TextBox 33">
            <a:extLst>
              <a:ext uri="{FF2B5EF4-FFF2-40B4-BE49-F238E27FC236}">
                <a16:creationId xmlns:a16="http://schemas.microsoft.com/office/drawing/2014/main" id="{588500F5-B4B5-40D1-A0CD-BD658565A2B4}"/>
              </a:ext>
            </a:extLst>
          </p:cNvPr>
          <p:cNvSpPr txBox="1"/>
          <p:nvPr/>
        </p:nvSpPr>
        <p:spPr>
          <a:xfrm>
            <a:off x="6959526" y="3324651"/>
            <a:ext cx="4812030" cy="954107"/>
          </a:xfrm>
          <a:prstGeom prst="rect">
            <a:avLst/>
          </a:prstGeom>
          <a:noFill/>
        </p:spPr>
        <p:txBody>
          <a:bodyPr wrap="square">
            <a:spAutoFit/>
          </a:bodyPr>
          <a:lstStyle/>
          <a:p>
            <a:pPr marL="285750" indent="-285750">
              <a:buFont typeface="Arial" panose="020B0604020202020204" pitchFamily="34" charset="0"/>
              <a:buChar char="•"/>
            </a:pPr>
            <a:r>
              <a:rPr lang="en-US" sz="1400" b="1" i="0" u="sng" dirty="0">
                <a:solidFill>
                  <a:srgbClr val="212121"/>
                </a:solidFill>
                <a:latin typeface="Century Gothic" panose="020B0502020202020204" pitchFamily="34" charset="0"/>
                <a:ea typeface="Roboto"/>
              </a:rPr>
              <a:t>Contrast:</a:t>
            </a:r>
            <a:br>
              <a:rPr lang="en-US" sz="1400" b="1" i="0" dirty="0">
                <a:solidFill>
                  <a:srgbClr val="212121"/>
                </a:solidFill>
                <a:latin typeface="Century Gothic" panose="020B0502020202020204" pitchFamily="34" charset="0"/>
                <a:ea typeface="Roboto"/>
              </a:rPr>
            </a:br>
            <a:r>
              <a:rPr lang="en-US" sz="1400" b="1" i="0" dirty="0">
                <a:solidFill>
                  <a:srgbClr val="FF0000"/>
                </a:solidFill>
                <a:latin typeface="Century Gothic" panose="020B0502020202020204" pitchFamily="34" charset="0"/>
                <a:ea typeface="Roboto"/>
              </a:rPr>
              <a:t>Background and foreground colors do not have a sufficient contrast ratio. </a:t>
            </a:r>
            <a:r>
              <a:rPr lang="en-US" sz="1400" b="0" i="0" dirty="0">
                <a:solidFill>
                  <a:srgbClr val="212121"/>
                </a:solidFill>
                <a:latin typeface="Century Gothic" panose="020B0502020202020204" pitchFamily="34" charset="0"/>
                <a:ea typeface="Roboto"/>
              </a:rPr>
              <a:t>Low-contrast text is difficult or impossible for many users to read.</a:t>
            </a:r>
          </a:p>
        </p:txBody>
      </p:sp>
    </p:spTree>
    <p:extLst>
      <p:ext uri="{BB962C8B-B14F-4D97-AF65-F5344CB8AC3E}">
        <p14:creationId xmlns:p14="http://schemas.microsoft.com/office/powerpoint/2010/main" val="205353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FF40C1D-1443-4D49-AA1F-A964A4F691DE}"/>
              </a:ext>
            </a:extLst>
          </p:cNvPr>
          <p:cNvSpPr/>
          <p:nvPr/>
        </p:nvSpPr>
        <p:spPr>
          <a:xfrm>
            <a:off x="455450" y="2030861"/>
            <a:ext cx="2700000" cy="1440000"/>
          </a:xfrm>
          <a:prstGeom prst="roundRect">
            <a:avLst>
              <a:gd name="adj" fmla="val 10563"/>
            </a:avLst>
          </a:prstGeom>
          <a:solidFill>
            <a:srgbClr val="FFFFFF"/>
          </a:solidFill>
          <a:ln w="38100" cap="flat">
            <a:solidFill>
              <a:srgbClr val="FF000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Largest </a:t>
            </a:r>
            <a:r>
              <a:rPr lang="en-IN" sz="1600" b="1" dirty="0" err="1">
                <a:latin typeface="Century Gothic" panose="020B0502020202020204" charset="0"/>
                <a:cs typeface="Century Gothic" panose="020B0502020202020204" charset="0"/>
                <a:sym typeface="+mn-ea"/>
              </a:rPr>
              <a:t>Contentful</a:t>
            </a:r>
            <a:r>
              <a:rPr lang="en-IN" sz="1600" b="1" dirty="0">
                <a:latin typeface="Century Gothic" panose="020B0502020202020204" charset="0"/>
                <a:cs typeface="Century Gothic" panose="020B0502020202020204" charset="0"/>
                <a:sym typeface="+mn-ea"/>
              </a:rPr>
              <a:t> Paint (LCP): </a:t>
            </a:r>
          </a:p>
          <a:p>
            <a:pPr>
              <a:buFont typeface="Arial" panose="020B0604020202020204" pitchFamily="34" charset="0"/>
            </a:pPr>
            <a:r>
              <a:rPr lang="en-US" sz="1600" dirty="0">
                <a:latin typeface="Century Gothic" panose="020B0502020202020204" charset="0"/>
                <a:cs typeface="Century Gothic" panose="020B0502020202020204" charset="0"/>
                <a:sym typeface="+mn-ea"/>
              </a:rPr>
              <a:t>Status: </a:t>
            </a:r>
            <a:r>
              <a:rPr lang="en-US" sz="1600" b="1" dirty="0">
                <a:solidFill>
                  <a:srgbClr val="FF0000"/>
                </a:solidFill>
                <a:latin typeface="Century Gothic" panose="020B0502020202020204" charset="0"/>
                <a:cs typeface="Century Gothic" panose="020B0502020202020204" charset="0"/>
                <a:sym typeface="+mn-ea"/>
              </a:rPr>
              <a:t>Fail</a:t>
            </a:r>
          </a:p>
          <a:p>
            <a:pPr>
              <a:buFont typeface="Arial" panose="020B0604020202020204" pitchFamily="34" charset="0"/>
            </a:pPr>
            <a:r>
              <a:rPr lang="en-US" sz="1600" dirty="0">
                <a:latin typeface="Century Gothic" panose="020B0502020202020204" charset="0"/>
                <a:cs typeface="Century Gothic" panose="020B0502020202020204" charset="0"/>
                <a:sym typeface="+mn-ea"/>
              </a:rPr>
              <a:t>Time taken: 3.9s</a:t>
            </a:r>
          </a:p>
        </p:txBody>
      </p:sp>
      <p:sp>
        <p:nvSpPr>
          <p:cNvPr id="5" name="矩形 24">
            <a:extLst>
              <a:ext uri="{FF2B5EF4-FFF2-40B4-BE49-F238E27FC236}">
                <a16:creationId xmlns:a16="http://schemas.microsoft.com/office/drawing/2014/main" id="{D17C4269-0E1D-4A38-AF3E-58197D304726}"/>
              </a:ext>
            </a:extLst>
          </p:cNvPr>
          <p:cNvSpPr/>
          <p:nvPr/>
        </p:nvSpPr>
        <p:spPr>
          <a:xfrm rot="16200000">
            <a:off x="3835357" y="-2799451"/>
            <a:ext cx="1477328" cy="8237139"/>
          </a:xfrm>
          <a:prstGeom prst="rect">
            <a:avLst/>
          </a:prstGeom>
        </p:spPr>
        <p:txBody>
          <a:bodyPr vert="eaVert" wrap="square">
            <a:spAutoFit/>
          </a:bodyPr>
          <a:lstStyle/>
          <a:p>
            <a:pPr algn="l"/>
            <a:r>
              <a:rPr lang="en-IN" altLang="en-US" sz="2400" b="1" dirty="0">
                <a:solidFill>
                  <a:srgbClr val="E966A0"/>
                </a:solidFill>
                <a:latin typeface="Century Gothic" panose="020B0502020202020204" pitchFamily="34" charset="0"/>
                <a:cs typeface="Arial" panose="020B0604020202020204" pitchFamily="34" charset="0"/>
              </a:rPr>
              <a:t>Page 2: </a:t>
            </a:r>
            <a:r>
              <a:rPr lang="en-IN" altLang="en-US" sz="2400" b="1" dirty="0">
                <a:solidFill>
                  <a:srgbClr val="8585BF"/>
                </a:solidFill>
                <a:latin typeface="Century Gothic" panose="020B0502020202020204" pitchFamily="34" charset="0"/>
                <a:cs typeface="Arial" panose="020B0604020202020204" pitchFamily="34" charset="0"/>
              </a:rPr>
              <a:t>Products Page </a:t>
            </a:r>
            <a:r>
              <a:rPr lang="en-IN" altLang="en-US" sz="2000" u="sng" dirty="0">
                <a:solidFill>
                  <a:srgbClr val="8585BF"/>
                </a:solidFill>
                <a:latin typeface="Century Gothic" panose="020B0502020202020204" pitchFamily="34" charset="0"/>
                <a:cs typeface="Arial" panose="020B0604020202020204" pitchFamily="34" charset="0"/>
              </a:rPr>
              <a:t>https://www.gofrugal.com/retail/</a:t>
            </a:r>
          </a:p>
          <a:p>
            <a:pPr algn="l"/>
            <a:br>
              <a:rPr lang="en-IN" altLang="en-US" sz="2000" u="sng" dirty="0">
                <a:solidFill>
                  <a:srgbClr val="8585BF"/>
                </a:solidFill>
                <a:latin typeface="Century Gothic" panose="020B0502020202020204" pitchFamily="34" charset="0"/>
                <a:cs typeface="Arial" panose="020B0604020202020204" pitchFamily="34" charset="0"/>
              </a:rPr>
            </a:br>
            <a:r>
              <a:rPr lang="en-IN" altLang="en-US" sz="2000" u="sng" dirty="0">
                <a:solidFill>
                  <a:srgbClr val="E966A0"/>
                </a:solidFill>
                <a:latin typeface="Century Gothic" panose="020B0502020202020204" pitchFamily="34" charset="0"/>
                <a:cs typeface="Arial" panose="020B0604020202020204" pitchFamily="34" charset="0"/>
              </a:rPr>
              <a:t>Device:</a:t>
            </a:r>
            <a:r>
              <a:rPr lang="en-IN" altLang="en-US" sz="2000" dirty="0">
                <a:solidFill>
                  <a:srgbClr val="E966A0"/>
                </a:solidFill>
                <a:latin typeface="Century Gothic" panose="020B0502020202020204" pitchFamily="34" charset="0"/>
                <a:cs typeface="Arial" panose="020B0604020202020204" pitchFamily="34" charset="0"/>
              </a:rPr>
              <a:t> </a:t>
            </a:r>
            <a:r>
              <a:rPr lang="en-IN" altLang="en-US" sz="2000" dirty="0">
                <a:solidFill>
                  <a:srgbClr val="8585BF"/>
                </a:solidFill>
                <a:latin typeface="Century Gothic" panose="020B0502020202020204" pitchFamily="34" charset="0"/>
                <a:cs typeface="Arial" panose="020B0604020202020204" pitchFamily="34" charset="0"/>
              </a:rPr>
              <a:t>Mobile</a:t>
            </a:r>
          </a:p>
          <a:p>
            <a:pPr algn="l"/>
            <a:endParaRPr lang="en-IN" altLang="en-US" sz="2000" u="sng" dirty="0">
              <a:solidFill>
                <a:srgbClr val="8585BF"/>
              </a:solidFill>
              <a:latin typeface="Century Gothic" panose="020B0502020202020204" pitchFamily="34" charset="0"/>
              <a:cs typeface="Arial" panose="020B0604020202020204" pitchFamily="34" charset="0"/>
            </a:endParaRPr>
          </a:p>
        </p:txBody>
      </p:sp>
      <p:sp>
        <p:nvSpPr>
          <p:cNvPr id="6" name="椭圆 5">
            <a:extLst>
              <a:ext uri="{FF2B5EF4-FFF2-40B4-BE49-F238E27FC236}">
                <a16:creationId xmlns:a16="http://schemas.microsoft.com/office/drawing/2014/main" id="{23D62257-C350-4D7E-B468-1F1AA9C8470E}"/>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6">
            <a:extLst>
              <a:ext uri="{FF2B5EF4-FFF2-40B4-BE49-F238E27FC236}">
                <a16:creationId xmlns:a16="http://schemas.microsoft.com/office/drawing/2014/main" id="{3ED6B147-D9AE-459C-B63E-E7D9E71ACBE0}"/>
              </a:ext>
            </a:extLst>
          </p:cNvPr>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椭圆 7">
            <a:extLst>
              <a:ext uri="{FF2B5EF4-FFF2-40B4-BE49-F238E27FC236}">
                <a16:creationId xmlns:a16="http://schemas.microsoft.com/office/drawing/2014/main" id="{7089FBFD-16FC-4870-A444-62251486FA91}"/>
              </a:ext>
            </a:extLst>
          </p:cNvPr>
          <p:cNvSpPr/>
          <p:nvPr/>
        </p:nvSpPr>
        <p:spPr>
          <a:xfrm flipH="1">
            <a:off x="5361141" y="6156344"/>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9" name="椭圆 8">
            <a:extLst>
              <a:ext uri="{FF2B5EF4-FFF2-40B4-BE49-F238E27FC236}">
                <a16:creationId xmlns:a16="http://schemas.microsoft.com/office/drawing/2014/main" id="{9B61C1A7-D48B-4448-BEFD-E829B0B88F83}"/>
              </a:ext>
            </a:extLst>
          </p:cNvPr>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0" name="Rectangle: Rounded Corners 9">
            <a:extLst>
              <a:ext uri="{FF2B5EF4-FFF2-40B4-BE49-F238E27FC236}">
                <a16:creationId xmlns:a16="http://schemas.microsoft.com/office/drawing/2014/main" id="{049F2A72-AEB3-452E-BC65-9F5B72C66A80}"/>
              </a:ext>
            </a:extLst>
          </p:cNvPr>
          <p:cNvSpPr/>
          <p:nvPr/>
        </p:nvSpPr>
        <p:spPr>
          <a:xfrm>
            <a:off x="3492356" y="2030861"/>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pitchFamily="34" charset="0"/>
                <a:cs typeface="Century Gothic" panose="020B0502020202020204" charset="0"/>
                <a:sym typeface="+mn-ea"/>
              </a:rPr>
              <a:t>Interaction to Next Paint (INP):</a:t>
            </a:r>
            <a:r>
              <a:rPr lang="en-IN" sz="1600" dirty="0">
                <a:latin typeface="Century Gothic" panose="020B0502020202020204" pitchFamily="34" charset="0"/>
                <a:cs typeface="Century Gothic" panose="020B0502020202020204" charset="0"/>
                <a:sym typeface="+mn-ea"/>
              </a:rPr>
              <a:t> </a:t>
            </a:r>
            <a:endParaRPr lang="en-IN" sz="1600" dirty="0">
              <a:latin typeface="Century Gothic" panose="020B0502020202020204" pitchFamily="34" charset="0"/>
              <a:cs typeface="Century Gothic" panose="020B0502020202020204" charset="0"/>
            </a:endParaRPr>
          </a:p>
          <a:p>
            <a:pPr>
              <a:buFont typeface="Arial" panose="020B0604020202020204" pitchFamily="34" charset="0"/>
            </a:pPr>
            <a:r>
              <a:rPr lang="en-US" sz="1600" dirty="0">
                <a:latin typeface="Century Gothic" panose="020B0502020202020204" pitchFamily="34" charset="0"/>
                <a:cs typeface="Century Gothic" panose="020B0502020202020204" charset="0"/>
                <a:sym typeface="+mn-ea"/>
              </a:rPr>
              <a:t>Status: </a:t>
            </a:r>
            <a:r>
              <a:rPr lang="en-US" sz="1600" b="1" dirty="0">
                <a:solidFill>
                  <a:srgbClr val="00B050"/>
                </a:solidFill>
                <a:latin typeface="Century Gothic" panose="020B0502020202020204" charset="0"/>
                <a:sym typeface="+mn-ea"/>
              </a:rPr>
              <a:t>Pass</a:t>
            </a:r>
          </a:p>
          <a:p>
            <a:pPr>
              <a:buFont typeface="Arial" panose="020B0604020202020204" pitchFamily="34" charset="0"/>
            </a:pPr>
            <a:r>
              <a:rPr lang="en-US" sz="1600" dirty="0">
                <a:latin typeface="Century Gothic" panose="020B0502020202020204" pitchFamily="34" charset="0"/>
                <a:cs typeface="Century Gothic" panose="020B0502020202020204" charset="0"/>
                <a:sym typeface="+mn-ea"/>
              </a:rPr>
              <a:t>Time taken: 102ms</a:t>
            </a:r>
          </a:p>
        </p:txBody>
      </p:sp>
      <p:sp>
        <p:nvSpPr>
          <p:cNvPr id="11" name="Rectangle: Rounded Corners 10">
            <a:extLst>
              <a:ext uri="{FF2B5EF4-FFF2-40B4-BE49-F238E27FC236}">
                <a16:creationId xmlns:a16="http://schemas.microsoft.com/office/drawing/2014/main" id="{F6AC7CEE-4EC9-478F-80CE-D96A2D0C05F5}"/>
              </a:ext>
            </a:extLst>
          </p:cNvPr>
          <p:cNvSpPr/>
          <p:nvPr/>
        </p:nvSpPr>
        <p:spPr>
          <a:xfrm>
            <a:off x="6529263" y="2030861"/>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Cumulative Layout Shift (CLS):</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sym typeface="+mn-ea"/>
              </a:rPr>
              <a:t>Pass</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Score: 0.067</a:t>
            </a:r>
          </a:p>
        </p:txBody>
      </p:sp>
      <p:sp>
        <p:nvSpPr>
          <p:cNvPr id="12" name="Rectangle: Rounded Corners 11">
            <a:extLst>
              <a:ext uri="{FF2B5EF4-FFF2-40B4-BE49-F238E27FC236}">
                <a16:creationId xmlns:a16="http://schemas.microsoft.com/office/drawing/2014/main" id="{F4C8CB5A-4499-4323-9369-27AECBC6B007}"/>
              </a:ext>
            </a:extLst>
          </p:cNvPr>
          <p:cNvSpPr/>
          <p:nvPr/>
        </p:nvSpPr>
        <p:spPr>
          <a:xfrm>
            <a:off x="5053545" y="3735039"/>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Speed Index (SI):</a:t>
            </a:r>
            <a:r>
              <a:rPr lang="en-IN" sz="1600" dirty="0">
                <a:latin typeface="Century Gothic" panose="020B0502020202020204" charset="0"/>
                <a:cs typeface="Century Gothic" panose="020B0502020202020204" charset="0"/>
                <a:sym typeface="+mn-ea"/>
              </a:rPr>
              <a:t> </a:t>
            </a:r>
          </a:p>
          <a:p>
            <a:pPr>
              <a:buFont typeface="Arial" panose="020B0604020202020204" pitchFamily="34" charset="0"/>
            </a:pPr>
            <a:r>
              <a:rPr lang="en-US" sz="1600" dirty="0">
                <a:latin typeface="Century Gothic" panose="020B0502020202020204" charset="0"/>
                <a:cs typeface="Century Gothic" panose="020B0502020202020204" charset="0"/>
                <a:sym typeface="+mn-ea"/>
              </a:rPr>
              <a:t>Status: </a:t>
            </a:r>
            <a:r>
              <a:rPr lang="en-US" sz="1600" b="1" dirty="0">
                <a:solidFill>
                  <a:srgbClr val="00B050"/>
                </a:solidFill>
                <a:latin typeface="Century Gothic" panose="020B0502020202020204" charset="0"/>
                <a:cs typeface="Century Gothic" panose="020B0502020202020204" charset="0"/>
                <a:sym typeface="+mn-ea"/>
              </a:rPr>
              <a:t>Pass</a:t>
            </a:r>
          </a:p>
          <a:p>
            <a:pPr>
              <a:buFont typeface="Arial" panose="020B0604020202020204" pitchFamily="34" charset="0"/>
            </a:pPr>
            <a:r>
              <a:rPr lang="en-US" sz="1600" dirty="0">
                <a:latin typeface="Century Gothic" panose="020B0502020202020204" charset="0"/>
                <a:cs typeface="Century Gothic" panose="020B0502020202020204" charset="0"/>
                <a:sym typeface="+mn-ea"/>
              </a:rPr>
              <a:t>Time taken: 3.0s</a:t>
            </a:r>
          </a:p>
        </p:txBody>
      </p:sp>
      <p:sp>
        <p:nvSpPr>
          <p:cNvPr id="13" name="Rectangle: Rounded Corners 12">
            <a:extLst>
              <a:ext uri="{FF2B5EF4-FFF2-40B4-BE49-F238E27FC236}">
                <a16:creationId xmlns:a16="http://schemas.microsoft.com/office/drawing/2014/main" id="{DF4AF59E-AFD7-46D6-A150-D78FF3FBF6F4}"/>
              </a:ext>
            </a:extLst>
          </p:cNvPr>
          <p:cNvSpPr/>
          <p:nvPr/>
        </p:nvSpPr>
        <p:spPr>
          <a:xfrm>
            <a:off x="2102109" y="3752881"/>
            <a:ext cx="2700000" cy="1440000"/>
          </a:xfrm>
          <a:prstGeom prst="roundRect">
            <a:avLst>
              <a:gd name="adj" fmla="val 10563"/>
            </a:avLst>
          </a:prstGeom>
          <a:solidFill>
            <a:srgbClr val="FFFFFF"/>
          </a:solidFill>
          <a:ln w="38100" cap="flat">
            <a:solidFill>
              <a:srgbClr val="FF000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First </a:t>
            </a:r>
            <a:r>
              <a:rPr lang="en-IN" sz="1600" b="1" dirty="0" err="1">
                <a:latin typeface="Century Gothic" panose="020B0502020202020204" charset="0"/>
                <a:cs typeface="Century Gothic" panose="020B0502020202020204" charset="0"/>
                <a:sym typeface="+mn-ea"/>
              </a:rPr>
              <a:t>Contentful</a:t>
            </a:r>
            <a:r>
              <a:rPr lang="en-IN" sz="1600" b="1" dirty="0">
                <a:latin typeface="Century Gothic" panose="020B0502020202020204" charset="0"/>
                <a:cs typeface="Century Gothic" panose="020B0502020202020204" charset="0"/>
                <a:sym typeface="+mn-ea"/>
              </a:rPr>
              <a:t> Paint (FCP):</a:t>
            </a:r>
          </a:p>
          <a:p>
            <a:pPr>
              <a:buFont typeface="Arial" panose="020B0604020202020204" pitchFamily="34" charset="0"/>
            </a:pPr>
            <a:r>
              <a:rPr lang="en-US" sz="1600" dirty="0">
                <a:latin typeface="Century Gothic" panose="020B0502020202020204" charset="0"/>
                <a:cs typeface="Century Gothic" panose="020B0502020202020204" charset="0"/>
                <a:sym typeface="+mn-ea"/>
              </a:rPr>
              <a:t>Status: </a:t>
            </a:r>
            <a:r>
              <a:rPr lang="en-US" sz="1600" b="1" dirty="0">
                <a:solidFill>
                  <a:srgbClr val="FF0000"/>
                </a:solidFill>
                <a:latin typeface="Century Gothic" panose="020B0502020202020204" charset="0"/>
                <a:cs typeface="Century Gothic" panose="020B0502020202020204" charset="0"/>
                <a:sym typeface="+mn-ea"/>
              </a:rPr>
              <a:t>Fail</a:t>
            </a:r>
          </a:p>
          <a:p>
            <a:pPr>
              <a:buFont typeface="Arial" panose="020B0604020202020204" pitchFamily="34" charset="0"/>
            </a:pPr>
            <a:r>
              <a:rPr lang="en-US" sz="1600" dirty="0">
                <a:latin typeface="Century Gothic" panose="020B0502020202020204" charset="0"/>
                <a:cs typeface="Century Gothic" panose="020B0502020202020204" charset="0"/>
                <a:sym typeface="+mn-ea"/>
              </a:rPr>
              <a:t>Time taken: 4.3s</a:t>
            </a:r>
          </a:p>
        </p:txBody>
      </p:sp>
      <p:sp>
        <p:nvSpPr>
          <p:cNvPr id="16" name="Text Box 6">
            <a:extLst>
              <a:ext uri="{FF2B5EF4-FFF2-40B4-BE49-F238E27FC236}">
                <a16:creationId xmlns:a16="http://schemas.microsoft.com/office/drawing/2014/main" id="{F587A8DC-2231-4F87-9712-CF4761849BC0}"/>
              </a:ext>
            </a:extLst>
          </p:cNvPr>
          <p:cNvSpPr txBox="1"/>
          <p:nvPr/>
        </p:nvSpPr>
        <p:spPr>
          <a:xfrm>
            <a:off x="259820" y="5265565"/>
            <a:ext cx="9201417" cy="2023961"/>
          </a:xfrm>
          <a:prstGeom prst="rect">
            <a:avLst/>
          </a:prstGeom>
          <a:noFill/>
        </p:spPr>
        <p:txBody>
          <a:bodyPr wrap="square" rtlCol="0">
            <a:noAutofit/>
          </a:bodyPr>
          <a:lstStyle/>
          <a:p>
            <a:pPr>
              <a:buFont typeface="Arial" panose="020B0604020202020204" pitchFamily="34" charset="0"/>
            </a:pPr>
            <a:r>
              <a:rPr lang="en-IN" sz="1600" b="1" dirty="0">
                <a:solidFill>
                  <a:srgbClr val="E966A0"/>
                </a:solidFill>
                <a:latin typeface="Century Gothic" panose="020B0502020202020204" charset="0"/>
                <a:cs typeface="Century Gothic" panose="020B0502020202020204" charset="0"/>
                <a:sym typeface="+mn-ea"/>
              </a:rPr>
              <a:t>Recommendations:</a:t>
            </a:r>
          </a:p>
          <a:p>
            <a:pPr marL="285750" indent="-285750">
              <a:buFont typeface="Arial" panose="020B0604020202020204" pitchFamily="34" charset="0"/>
              <a:buChar char="•"/>
            </a:pPr>
            <a:r>
              <a:rPr lang="en-IN" sz="1600" b="1" dirty="0">
                <a:latin typeface="Century Gothic" panose="020B0502020202020204" charset="0"/>
                <a:cs typeface="Century Gothic" panose="020B0502020202020204" charset="0"/>
                <a:sym typeface="+mn-ea"/>
              </a:rPr>
              <a:t>Optimize images: </a:t>
            </a:r>
            <a:r>
              <a:rPr lang="en-IN" sz="1600" dirty="0">
                <a:latin typeface="Century Gothic" panose="020B0502020202020204" charset="0"/>
                <a:cs typeface="Century Gothic" panose="020B0502020202020204" charset="0"/>
                <a:sym typeface="+mn-ea"/>
              </a:rPr>
              <a:t>Reduce the size of images without affecting quality.</a:t>
            </a:r>
          </a:p>
          <a:p>
            <a:pPr marL="285750" indent="-285750">
              <a:buFont typeface="Arial" panose="020B0604020202020204" pitchFamily="34" charset="0"/>
              <a:buChar char="•"/>
            </a:pPr>
            <a:r>
              <a:rPr lang="en-IN" sz="1600" b="1" dirty="0">
                <a:latin typeface="Century Gothic" panose="020B0502020202020204" charset="0"/>
                <a:cs typeface="Century Gothic" panose="020B0502020202020204" charset="0"/>
                <a:sym typeface="+mn-ea"/>
              </a:rPr>
              <a:t>Eliminate render-blocking resources: </a:t>
            </a:r>
            <a:r>
              <a:rPr lang="en-IN" sz="1600" dirty="0">
                <a:latin typeface="Century Gothic" panose="020B0502020202020204" charset="0"/>
                <a:cs typeface="Century Gothic" panose="020B0502020202020204" charset="0"/>
                <a:sym typeface="+mn-ea"/>
              </a:rPr>
              <a:t>JavaScript and CSS are common render-blocking resources that can slow down loading speed.</a:t>
            </a:r>
            <a:endParaRPr lang="en-IN" sz="1600" dirty="0">
              <a:latin typeface="Century Gothic" panose="020B0502020202020204" charset="0"/>
              <a:cs typeface="Century Gothic" panose="020B0502020202020204" charset="0"/>
            </a:endParaRPr>
          </a:p>
          <a:p>
            <a:pPr>
              <a:buFont typeface="Arial" panose="020B0604020202020204" pitchFamily="34" charset="0"/>
            </a:pPr>
            <a:endParaRPr lang="en-IN" sz="1600" dirty="0">
              <a:latin typeface="Century Gothic" panose="020B0502020202020204" charset="0"/>
              <a:cs typeface="Century Gothic" panose="020B0502020202020204" charset="0"/>
            </a:endParaRPr>
          </a:p>
          <a:p>
            <a:pPr>
              <a:buFont typeface="Arial" panose="020B0604020202020204" pitchFamily="34" charset="0"/>
            </a:pPr>
            <a:endParaRPr lang="en-IN" sz="1600" dirty="0">
              <a:latin typeface="Century Gothic" panose="020B0502020202020204" charset="0"/>
              <a:cs typeface="Century Gothic" panose="020B0502020202020204" charset="0"/>
            </a:endParaRPr>
          </a:p>
        </p:txBody>
      </p:sp>
      <p:pic>
        <p:nvPicPr>
          <p:cNvPr id="17" name="Content Placeholder 5">
            <a:extLst>
              <a:ext uri="{FF2B5EF4-FFF2-40B4-BE49-F238E27FC236}">
                <a16:creationId xmlns:a16="http://schemas.microsoft.com/office/drawing/2014/main" id="{D0BADD72-C132-407B-B5DF-44AF257F4976}"/>
              </a:ext>
            </a:extLst>
          </p:cNvPr>
          <p:cNvPicPr>
            <a:picLocks noChangeAspect="1"/>
          </p:cNvPicPr>
          <p:nvPr/>
        </p:nvPicPr>
        <p:blipFill>
          <a:blip r:embed="rId2"/>
          <a:stretch>
            <a:fillRect/>
          </a:stretch>
        </p:blipFill>
        <p:spPr>
          <a:xfrm>
            <a:off x="9623167" y="888772"/>
            <a:ext cx="2113382" cy="4209857"/>
          </a:xfrm>
          <a:prstGeom prst="rect">
            <a:avLst/>
          </a:prstGeom>
          <a:ln>
            <a:solidFill>
              <a:schemeClr val="tx1"/>
            </a:solidFill>
          </a:ln>
        </p:spPr>
      </p:pic>
      <p:pic>
        <p:nvPicPr>
          <p:cNvPr id="18" name="Content Placeholder 8">
            <a:extLst>
              <a:ext uri="{FF2B5EF4-FFF2-40B4-BE49-F238E27FC236}">
                <a16:creationId xmlns:a16="http://schemas.microsoft.com/office/drawing/2014/main" id="{EED3E92E-5481-4F06-962C-F0F7DFCA36A1}"/>
              </a:ext>
            </a:extLst>
          </p:cNvPr>
          <p:cNvPicPr>
            <a:picLocks noChangeAspect="1"/>
          </p:cNvPicPr>
          <p:nvPr/>
        </p:nvPicPr>
        <p:blipFill>
          <a:blip r:embed="rId3"/>
          <a:stretch>
            <a:fillRect/>
          </a:stretch>
        </p:blipFill>
        <p:spPr>
          <a:xfrm>
            <a:off x="10125402" y="5415723"/>
            <a:ext cx="1257300" cy="1226820"/>
          </a:xfrm>
          <a:prstGeom prst="rect">
            <a:avLst/>
          </a:prstGeom>
        </p:spPr>
      </p:pic>
    </p:spTree>
    <p:extLst>
      <p:ext uri="{BB962C8B-B14F-4D97-AF65-F5344CB8AC3E}">
        <p14:creationId xmlns:p14="http://schemas.microsoft.com/office/powerpoint/2010/main" val="2577010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E89E3B0-C2B9-4428-B8AB-3301CFF8FBDB}"/>
              </a:ext>
            </a:extLst>
          </p:cNvPr>
          <p:cNvSpPr/>
          <p:nvPr/>
        </p:nvSpPr>
        <p:spPr>
          <a:xfrm>
            <a:off x="455450" y="1882159"/>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Largest </a:t>
            </a:r>
            <a:r>
              <a:rPr lang="en-IN" sz="1600" b="1" dirty="0" err="1">
                <a:latin typeface="Century Gothic" panose="020B0502020202020204" charset="0"/>
                <a:cs typeface="Century Gothic" panose="020B0502020202020204" charset="0"/>
                <a:sym typeface="+mn-ea"/>
              </a:rPr>
              <a:t>Contentful</a:t>
            </a:r>
            <a:r>
              <a:rPr lang="en-IN" sz="1600" b="1" dirty="0">
                <a:latin typeface="Century Gothic" panose="020B0502020202020204" charset="0"/>
                <a:cs typeface="Century Gothic" panose="020B0502020202020204" charset="0"/>
                <a:sym typeface="+mn-ea"/>
              </a:rPr>
              <a:t> Paint (LCP): </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1.0s</a:t>
            </a:r>
            <a:endParaRPr lang="en-IN" sz="1600" b="1" dirty="0">
              <a:latin typeface="Century Gothic" panose="020B0502020202020204" charset="0"/>
              <a:cs typeface="Century Gothic" panose="020B0502020202020204" charset="0"/>
              <a:sym typeface="+mn-ea"/>
            </a:endParaRPr>
          </a:p>
        </p:txBody>
      </p:sp>
      <p:sp>
        <p:nvSpPr>
          <p:cNvPr id="6" name="椭圆 5">
            <a:extLst>
              <a:ext uri="{FF2B5EF4-FFF2-40B4-BE49-F238E27FC236}">
                <a16:creationId xmlns:a16="http://schemas.microsoft.com/office/drawing/2014/main" id="{4288A526-DD9E-489C-8C3E-FC7B5E0980EB}"/>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6">
            <a:extLst>
              <a:ext uri="{FF2B5EF4-FFF2-40B4-BE49-F238E27FC236}">
                <a16:creationId xmlns:a16="http://schemas.microsoft.com/office/drawing/2014/main" id="{7EC7E166-459F-4358-9B67-E3704D7D94F3}"/>
              </a:ext>
            </a:extLst>
          </p:cNvPr>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椭圆 7">
            <a:extLst>
              <a:ext uri="{FF2B5EF4-FFF2-40B4-BE49-F238E27FC236}">
                <a16:creationId xmlns:a16="http://schemas.microsoft.com/office/drawing/2014/main" id="{D799D17B-E234-4376-A6EF-EA38D039B8C0}"/>
              </a:ext>
            </a:extLst>
          </p:cNvPr>
          <p:cNvSpPr/>
          <p:nvPr/>
        </p:nvSpPr>
        <p:spPr>
          <a:xfrm flipH="1">
            <a:off x="8134547" y="6156344"/>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9" name="椭圆 8">
            <a:extLst>
              <a:ext uri="{FF2B5EF4-FFF2-40B4-BE49-F238E27FC236}">
                <a16:creationId xmlns:a16="http://schemas.microsoft.com/office/drawing/2014/main" id="{4167647F-44BF-49E3-BC50-1D7204C74C05}"/>
              </a:ext>
            </a:extLst>
          </p:cNvPr>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0" name="Rectangle: Rounded Corners 9">
            <a:extLst>
              <a:ext uri="{FF2B5EF4-FFF2-40B4-BE49-F238E27FC236}">
                <a16:creationId xmlns:a16="http://schemas.microsoft.com/office/drawing/2014/main" id="{BB1F2F61-0D5B-49AC-9692-E685A570F9E4}"/>
              </a:ext>
            </a:extLst>
          </p:cNvPr>
          <p:cNvSpPr/>
          <p:nvPr/>
        </p:nvSpPr>
        <p:spPr>
          <a:xfrm>
            <a:off x="4358487" y="1882159"/>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pitchFamily="34" charset="0"/>
                <a:cs typeface="Century Gothic" panose="020B0502020202020204" charset="0"/>
                <a:sym typeface="+mn-ea"/>
              </a:rPr>
              <a:t>Interaction to Next Paint (INP):</a:t>
            </a:r>
            <a:r>
              <a:rPr lang="en-IN" sz="1600" dirty="0">
                <a:latin typeface="Century Gothic" panose="020B0502020202020204" pitchFamily="34" charset="0"/>
                <a:cs typeface="Century Gothic" panose="020B0502020202020204" charset="0"/>
                <a:sym typeface="+mn-ea"/>
              </a:rPr>
              <a:t> </a:t>
            </a:r>
            <a:endParaRPr lang="en-IN" sz="1600" dirty="0">
              <a:latin typeface="Century Gothic" panose="020B0502020202020204" pitchFamily="3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55ms</a:t>
            </a:r>
          </a:p>
        </p:txBody>
      </p:sp>
      <p:sp>
        <p:nvSpPr>
          <p:cNvPr id="11" name="Rectangle: Rounded Corners 10">
            <a:extLst>
              <a:ext uri="{FF2B5EF4-FFF2-40B4-BE49-F238E27FC236}">
                <a16:creationId xmlns:a16="http://schemas.microsoft.com/office/drawing/2014/main" id="{9B4A218B-B876-4D04-A9A1-DCE2F79BAA03}"/>
              </a:ext>
            </a:extLst>
          </p:cNvPr>
          <p:cNvSpPr/>
          <p:nvPr/>
        </p:nvSpPr>
        <p:spPr>
          <a:xfrm>
            <a:off x="2447171" y="3518082"/>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Cumulative Layout Shift (CLS):</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sym typeface="+mn-ea"/>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Score: 0.054</a:t>
            </a:r>
          </a:p>
        </p:txBody>
      </p:sp>
      <p:sp>
        <p:nvSpPr>
          <p:cNvPr id="12" name="Rectangle: Rounded Corners 11">
            <a:extLst>
              <a:ext uri="{FF2B5EF4-FFF2-40B4-BE49-F238E27FC236}">
                <a16:creationId xmlns:a16="http://schemas.microsoft.com/office/drawing/2014/main" id="{5F2DDF38-8BEF-42DC-8591-1926C493DD94}"/>
              </a:ext>
            </a:extLst>
          </p:cNvPr>
          <p:cNvSpPr/>
          <p:nvPr/>
        </p:nvSpPr>
        <p:spPr>
          <a:xfrm>
            <a:off x="4506882" y="5154006"/>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Speed Index (SI):</a:t>
            </a:r>
            <a:r>
              <a:rPr lang="en-IN" sz="1600" dirty="0">
                <a:latin typeface="Century Gothic" panose="020B0502020202020204" charset="0"/>
                <a:cs typeface="Century Gothic" panose="020B0502020202020204" charset="0"/>
                <a:sym typeface="+mn-ea"/>
              </a:rPr>
              <a:t> </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1.2s</a:t>
            </a:r>
          </a:p>
        </p:txBody>
      </p:sp>
      <p:sp>
        <p:nvSpPr>
          <p:cNvPr id="13" name="Rectangle: Rounded Corners 12">
            <a:extLst>
              <a:ext uri="{FF2B5EF4-FFF2-40B4-BE49-F238E27FC236}">
                <a16:creationId xmlns:a16="http://schemas.microsoft.com/office/drawing/2014/main" id="{BD9C2EAF-1E09-4ED2-BB66-EE7C6A66BDC2}"/>
              </a:ext>
            </a:extLst>
          </p:cNvPr>
          <p:cNvSpPr/>
          <p:nvPr/>
        </p:nvSpPr>
        <p:spPr>
          <a:xfrm>
            <a:off x="455450" y="5128057"/>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First </a:t>
            </a:r>
            <a:r>
              <a:rPr lang="en-IN" sz="1600" b="1" dirty="0" err="1">
                <a:latin typeface="Century Gothic" panose="020B0502020202020204" charset="0"/>
                <a:cs typeface="Century Gothic" panose="020B0502020202020204" charset="0"/>
                <a:sym typeface="+mn-ea"/>
              </a:rPr>
              <a:t>Contentful</a:t>
            </a:r>
            <a:r>
              <a:rPr lang="en-IN" sz="1600" b="1" dirty="0">
                <a:latin typeface="Century Gothic" panose="020B0502020202020204" charset="0"/>
                <a:cs typeface="Century Gothic" panose="020B0502020202020204" charset="0"/>
                <a:sym typeface="+mn-ea"/>
              </a:rPr>
              <a:t> Paint (FCP):</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0.6s</a:t>
            </a:r>
          </a:p>
        </p:txBody>
      </p:sp>
      <p:sp>
        <p:nvSpPr>
          <p:cNvPr id="16" name="矩形 24">
            <a:extLst>
              <a:ext uri="{FF2B5EF4-FFF2-40B4-BE49-F238E27FC236}">
                <a16:creationId xmlns:a16="http://schemas.microsoft.com/office/drawing/2014/main" id="{2CAD5304-2B2C-47EB-8C19-DE366F38437C}"/>
              </a:ext>
            </a:extLst>
          </p:cNvPr>
          <p:cNvSpPr/>
          <p:nvPr/>
        </p:nvSpPr>
        <p:spPr>
          <a:xfrm rot="16200000">
            <a:off x="3835357" y="-2799451"/>
            <a:ext cx="1477328" cy="8237139"/>
          </a:xfrm>
          <a:prstGeom prst="rect">
            <a:avLst/>
          </a:prstGeom>
        </p:spPr>
        <p:txBody>
          <a:bodyPr vert="eaVert" wrap="square">
            <a:spAutoFit/>
          </a:bodyPr>
          <a:lstStyle/>
          <a:p>
            <a:pPr algn="l"/>
            <a:r>
              <a:rPr lang="en-IN" altLang="en-US" sz="2400" b="1" dirty="0">
                <a:solidFill>
                  <a:srgbClr val="E966A0"/>
                </a:solidFill>
                <a:latin typeface="Century Gothic" panose="020B0502020202020204" pitchFamily="34" charset="0"/>
                <a:cs typeface="Arial" panose="020B0604020202020204" pitchFamily="34" charset="0"/>
              </a:rPr>
              <a:t>Page 2: </a:t>
            </a:r>
            <a:r>
              <a:rPr lang="en-IN" altLang="en-US" sz="2400" b="1" dirty="0">
                <a:solidFill>
                  <a:srgbClr val="8585BF"/>
                </a:solidFill>
                <a:latin typeface="Century Gothic" panose="020B0502020202020204" pitchFamily="34" charset="0"/>
                <a:cs typeface="Arial" panose="020B0604020202020204" pitchFamily="34" charset="0"/>
              </a:rPr>
              <a:t>Products Page </a:t>
            </a:r>
            <a:r>
              <a:rPr lang="en-IN" altLang="en-US" sz="2000" u="sng" dirty="0">
                <a:solidFill>
                  <a:srgbClr val="8585BF"/>
                </a:solidFill>
                <a:latin typeface="Century Gothic" panose="020B0502020202020204" pitchFamily="34" charset="0"/>
                <a:cs typeface="Arial" panose="020B0604020202020204" pitchFamily="34" charset="0"/>
              </a:rPr>
              <a:t>https://www.gofrugal.com/retail/</a:t>
            </a:r>
          </a:p>
          <a:p>
            <a:pPr algn="l"/>
            <a:br>
              <a:rPr lang="en-IN" altLang="en-US" sz="2000" u="sng" dirty="0">
                <a:solidFill>
                  <a:srgbClr val="8585BF"/>
                </a:solidFill>
                <a:latin typeface="Century Gothic" panose="020B0502020202020204" pitchFamily="34" charset="0"/>
                <a:cs typeface="Arial" panose="020B0604020202020204" pitchFamily="34" charset="0"/>
              </a:rPr>
            </a:br>
            <a:r>
              <a:rPr lang="en-IN" altLang="en-US" sz="2000" u="sng" dirty="0">
                <a:solidFill>
                  <a:srgbClr val="E966A0"/>
                </a:solidFill>
                <a:latin typeface="Century Gothic" panose="020B0502020202020204" pitchFamily="34" charset="0"/>
                <a:cs typeface="Arial" panose="020B0604020202020204" pitchFamily="34" charset="0"/>
              </a:rPr>
              <a:t>Device:</a:t>
            </a:r>
            <a:r>
              <a:rPr lang="en-IN" altLang="en-US" sz="2000" dirty="0">
                <a:solidFill>
                  <a:srgbClr val="E966A0"/>
                </a:solidFill>
                <a:latin typeface="Century Gothic" panose="020B0502020202020204" pitchFamily="34" charset="0"/>
                <a:cs typeface="Arial" panose="020B0604020202020204" pitchFamily="34" charset="0"/>
              </a:rPr>
              <a:t> </a:t>
            </a:r>
            <a:r>
              <a:rPr lang="en-IN" altLang="en-US" sz="2000" dirty="0" err="1">
                <a:solidFill>
                  <a:srgbClr val="8585BF"/>
                </a:solidFill>
                <a:latin typeface="Century Gothic" panose="020B0502020202020204" pitchFamily="34" charset="0"/>
                <a:cs typeface="Arial" panose="020B0604020202020204" pitchFamily="34" charset="0"/>
              </a:rPr>
              <a:t>DeskTop</a:t>
            </a:r>
            <a:endParaRPr lang="en-IN" altLang="en-US" sz="2000" dirty="0">
              <a:solidFill>
                <a:srgbClr val="8585BF"/>
              </a:solidFill>
              <a:latin typeface="Century Gothic" panose="020B0502020202020204" pitchFamily="34" charset="0"/>
              <a:cs typeface="Arial" panose="020B0604020202020204" pitchFamily="34" charset="0"/>
            </a:endParaRPr>
          </a:p>
          <a:p>
            <a:pPr algn="l"/>
            <a:endParaRPr lang="en-IN" altLang="en-US" sz="2000" u="sng" dirty="0">
              <a:solidFill>
                <a:srgbClr val="8585BF"/>
              </a:solidFill>
              <a:latin typeface="Century Gothic" panose="020B0502020202020204" pitchFamily="34" charset="0"/>
              <a:cs typeface="Arial" panose="020B0604020202020204" pitchFamily="34" charset="0"/>
            </a:endParaRPr>
          </a:p>
        </p:txBody>
      </p:sp>
      <p:pic>
        <p:nvPicPr>
          <p:cNvPr id="19" name="Content Placeholder 4">
            <a:extLst>
              <a:ext uri="{FF2B5EF4-FFF2-40B4-BE49-F238E27FC236}">
                <a16:creationId xmlns:a16="http://schemas.microsoft.com/office/drawing/2014/main" id="{1D19F140-4946-4BBD-9DA9-9EF090A77156}"/>
              </a:ext>
            </a:extLst>
          </p:cNvPr>
          <p:cNvPicPr>
            <a:picLocks noChangeAspect="1"/>
          </p:cNvPicPr>
          <p:nvPr/>
        </p:nvPicPr>
        <p:blipFill>
          <a:blip r:embed="rId2"/>
          <a:stretch>
            <a:fillRect/>
          </a:stretch>
        </p:blipFill>
        <p:spPr>
          <a:xfrm>
            <a:off x="7775556" y="1368789"/>
            <a:ext cx="4240144" cy="2951140"/>
          </a:xfrm>
          <a:prstGeom prst="rect">
            <a:avLst/>
          </a:prstGeom>
          <a:ln>
            <a:solidFill>
              <a:schemeClr val="tx1"/>
            </a:solidFill>
          </a:ln>
        </p:spPr>
      </p:pic>
      <p:pic>
        <p:nvPicPr>
          <p:cNvPr id="15" name="Content Placeholder 6">
            <a:extLst>
              <a:ext uri="{FF2B5EF4-FFF2-40B4-BE49-F238E27FC236}">
                <a16:creationId xmlns:a16="http://schemas.microsoft.com/office/drawing/2014/main" id="{5B73C4E2-B2C0-46B1-A35A-939BA6A00E47}"/>
              </a:ext>
            </a:extLst>
          </p:cNvPr>
          <p:cNvPicPr>
            <a:picLocks noChangeAspect="1"/>
          </p:cNvPicPr>
          <p:nvPr/>
        </p:nvPicPr>
        <p:blipFill>
          <a:blip r:embed="rId3"/>
          <a:stretch>
            <a:fillRect/>
          </a:stretch>
        </p:blipFill>
        <p:spPr>
          <a:xfrm>
            <a:off x="9377202" y="4654280"/>
            <a:ext cx="1348740" cy="1188720"/>
          </a:xfrm>
          <a:prstGeom prst="rect">
            <a:avLst/>
          </a:prstGeom>
        </p:spPr>
      </p:pic>
    </p:spTree>
    <p:extLst>
      <p:ext uri="{BB962C8B-B14F-4D97-AF65-F5344CB8AC3E}">
        <p14:creationId xmlns:p14="http://schemas.microsoft.com/office/powerpoint/2010/main" val="2872553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a:extLst>
              <a:ext uri="{FF2B5EF4-FFF2-40B4-BE49-F238E27FC236}">
                <a16:creationId xmlns:a16="http://schemas.microsoft.com/office/drawing/2014/main" id="{C9907DDC-A473-433B-9B4B-FE5CDFD6DC6C}"/>
              </a:ext>
            </a:extLst>
          </p:cNvPr>
          <p:cNvSpPr txBox="1"/>
          <p:nvPr/>
        </p:nvSpPr>
        <p:spPr>
          <a:xfrm>
            <a:off x="418826" y="1302476"/>
            <a:ext cx="10611847" cy="4462760"/>
          </a:xfrm>
          <a:prstGeom prst="rect">
            <a:avLst/>
          </a:prstGeom>
        </p:spPr>
        <p:txBody>
          <a:bodyPr wrap="square">
            <a:spAutoFit/>
          </a:bodyPr>
          <a:lstStyle/>
          <a:p>
            <a:pPr marL="0" indent="0"/>
            <a:r>
              <a:rPr lang="en-US" sz="1600" b="1" i="0" dirty="0">
                <a:solidFill>
                  <a:srgbClr val="00B050"/>
                </a:solidFill>
                <a:latin typeface="Century Gothic" panose="020B0502020202020204" pitchFamily="34" charset="0"/>
                <a:ea typeface="Roboto"/>
              </a:rPr>
              <a:t>STRENGTHS:</a:t>
            </a:r>
          </a:p>
          <a:p>
            <a:pPr marL="285750" indent="-285750">
              <a:buFont typeface="Arial" panose="020B0604020202020204" pitchFamily="34" charset="0"/>
              <a:buChar char="•"/>
            </a:pPr>
            <a:r>
              <a:rPr lang="en-US" sz="1400" i="0" dirty="0">
                <a:solidFill>
                  <a:srgbClr val="212121"/>
                </a:solidFill>
                <a:latin typeface="Century Gothic" panose="020B0502020202020204" pitchFamily="34" charset="0"/>
                <a:ea typeface="Roboto"/>
              </a:rPr>
              <a:t>All text remains </a:t>
            </a:r>
            <a:r>
              <a:rPr lang="en-US" sz="1400" b="1" i="0" dirty="0">
                <a:solidFill>
                  <a:srgbClr val="92D050"/>
                </a:solidFill>
                <a:latin typeface="Century Gothic" panose="020B0502020202020204" pitchFamily="34" charset="0"/>
                <a:ea typeface="Roboto"/>
              </a:rPr>
              <a:t>visible during </a:t>
            </a:r>
            <a:r>
              <a:rPr lang="en-US" sz="1400" b="1" i="0" dirty="0" err="1">
                <a:solidFill>
                  <a:srgbClr val="92D050"/>
                </a:solidFill>
                <a:latin typeface="Century Gothic" panose="020B0502020202020204" pitchFamily="34" charset="0"/>
                <a:ea typeface="Roboto"/>
              </a:rPr>
              <a:t>webfont</a:t>
            </a:r>
            <a:r>
              <a:rPr lang="en-US" sz="1400" b="1" i="0" dirty="0">
                <a:solidFill>
                  <a:srgbClr val="92D050"/>
                </a:solidFill>
                <a:latin typeface="Century Gothic" panose="020B0502020202020204" pitchFamily="34" charset="0"/>
                <a:ea typeface="Roboto"/>
              </a:rPr>
              <a:t> loads</a:t>
            </a:r>
          </a:p>
          <a:p>
            <a:pPr marL="285750" indent="-285750">
              <a:buFont typeface="Arial" panose="020B0604020202020204" pitchFamily="34" charset="0"/>
              <a:buChar char="•"/>
            </a:pPr>
            <a:r>
              <a:rPr lang="en-US" sz="1400" i="0" dirty="0">
                <a:solidFill>
                  <a:srgbClr val="212121"/>
                </a:solidFill>
                <a:latin typeface="Century Gothic" panose="020B0502020202020204" pitchFamily="34" charset="0"/>
                <a:ea typeface="Roboto"/>
              </a:rPr>
              <a:t>Image elements have </a:t>
            </a:r>
            <a:r>
              <a:rPr lang="en-US" sz="1400" b="1" i="0" dirty="0">
                <a:solidFill>
                  <a:srgbClr val="92D050"/>
                </a:solidFill>
                <a:latin typeface="Century Gothic" panose="020B0502020202020204" pitchFamily="34" charset="0"/>
                <a:ea typeface="Roboto"/>
              </a:rPr>
              <a:t>explicit width and height</a:t>
            </a:r>
          </a:p>
          <a:p>
            <a:endParaRPr lang="en-US" sz="1400" i="0" dirty="0">
              <a:solidFill>
                <a:srgbClr val="212121"/>
              </a:solidFill>
              <a:latin typeface="Century Gothic" panose="020B0502020202020204" pitchFamily="34" charset="0"/>
              <a:ea typeface="Roboto"/>
            </a:endParaRPr>
          </a:p>
          <a:p>
            <a:pPr marL="0" indent="0"/>
            <a:endParaRPr lang="en-US" sz="1400" b="1" i="0" dirty="0">
              <a:solidFill>
                <a:srgbClr val="212121"/>
              </a:solidFill>
              <a:latin typeface="Century Gothic" panose="020B0502020202020204" pitchFamily="34" charset="0"/>
              <a:ea typeface="Roboto"/>
            </a:endParaRPr>
          </a:p>
          <a:p>
            <a:r>
              <a:rPr lang="en-US" sz="1600" b="1" i="0" dirty="0">
                <a:solidFill>
                  <a:srgbClr val="FF0000"/>
                </a:solidFill>
                <a:latin typeface="Century Gothic" panose="020B0502020202020204" pitchFamily="34" charset="0"/>
                <a:ea typeface="Roboto"/>
              </a:rPr>
              <a:t>AREAS TO IMPROVEMENT: </a:t>
            </a:r>
            <a:r>
              <a:rPr lang="en-US" sz="1400" b="1" i="0" dirty="0">
                <a:solidFill>
                  <a:srgbClr val="212121"/>
                </a:solidFill>
                <a:latin typeface="Century Gothic" panose="020B0502020202020204" pitchFamily="34" charset="0"/>
                <a:ea typeface="Roboto"/>
              </a:rPr>
              <a:t>Accessibility Issues</a:t>
            </a:r>
            <a:endParaRPr lang="en-US" sz="1400" b="0" i="0" dirty="0">
              <a:solidFill>
                <a:srgbClr val="212121"/>
              </a:solidFill>
              <a:latin typeface="Century Gothic" panose="020B0502020202020204" pitchFamily="34" charset="0"/>
              <a:ea typeface="Roboto"/>
            </a:endParaRPr>
          </a:p>
          <a:p>
            <a:pPr marL="0" indent="0"/>
            <a:endParaRPr lang="en-US" sz="1400" b="1" i="0" dirty="0">
              <a:solidFill>
                <a:srgbClr val="FF0000"/>
              </a:solidFill>
              <a:latin typeface="Century Gothic" panose="020B0502020202020204" pitchFamily="34" charset="0"/>
              <a:ea typeface="Roboto"/>
            </a:endParaRPr>
          </a:p>
          <a:p>
            <a:pPr marL="285750" indent="-285750">
              <a:buFont typeface="Arial" panose="020B0604020202020204" pitchFamily="34" charset="0"/>
              <a:buChar char="•"/>
            </a:pPr>
            <a:r>
              <a:rPr lang="en-US" sz="1400" b="1" i="0" u="sng" dirty="0">
                <a:solidFill>
                  <a:srgbClr val="212121"/>
                </a:solidFill>
                <a:latin typeface="Century Gothic" panose="020B0502020202020204" pitchFamily="34" charset="0"/>
                <a:ea typeface="Roboto"/>
              </a:rPr>
              <a:t>Names and Labels: </a:t>
            </a:r>
            <a:r>
              <a:rPr lang="en-US" sz="1400" b="1" i="0" dirty="0">
                <a:solidFill>
                  <a:srgbClr val="FF0000"/>
                </a:solidFill>
                <a:latin typeface="Century Gothic" panose="020B0502020202020204" pitchFamily="34" charset="0"/>
                <a:ea typeface="Roboto"/>
              </a:rPr>
              <a:t>&lt;frame&gt; or &lt;iframe&gt; elements do not have a title. </a:t>
            </a:r>
            <a:r>
              <a:rPr lang="en-US" sz="1400" i="0" dirty="0">
                <a:solidFill>
                  <a:srgbClr val="212121"/>
                </a:solidFill>
                <a:latin typeface="Century Gothic" panose="020B0502020202020204" pitchFamily="34" charset="0"/>
                <a:ea typeface="Roboto"/>
              </a:rPr>
              <a:t>Screen reader users rely on frame titles to describe the contents of frames. </a:t>
            </a:r>
          </a:p>
          <a:p>
            <a:pPr marL="285750" indent="-285750">
              <a:buFont typeface="Arial" panose="020B0604020202020204" pitchFamily="34" charset="0"/>
              <a:buChar char="•"/>
            </a:pPr>
            <a:endParaRPr lang="en-US" sz="1400" i="0" dirty="0">
              <a:solidFill>
                <a:srgbClr val="212121"/>
              </a:solidFill>
              <a:latin typeface="Century Gothic" panose="020B0502020202020204" pitchFamily="34" charset="0"/>
              <a:ea typeface="Roboto"/>
            </a:endParaRPr>
          </a:p>
          <a:p>
            <a:pPr marL="285750" indent="-285750">
              <a:buFont typeface="Arial" panose="020B0604020202020204" pitchFamily="34" charset="0"/>
              <a:buChar char="•"/>
            </a:pPr>
            <a:r>
              <a:rPr lang="en-US" sz="1400" b="1" i="0" dirty="0">
                <a:solidFill>
                  <a:srgbClr val="FF0000"/>
                </a:solidFill>
                <a:latin typeface="Century Gothic" panose="020B0502020202020204" pitchFamily="34" charset="0"/>
                <a:ea typeface="Roboto"/>
              </a:rPr>
              <a:t>Links do not have a noticeable name. </a:t>
            </a:r>
            <a:r>
              <a:rPr lang="en-US" sz="1400" i="0" dirty="0">
                <a:solidFill>
                  <a:srgbClr val="212121"/>
                </a:solidFill>
                <a:latin typeface="Century Gothic" panose="020B0502020202020204" pitchFamily="34" charset="0"/>
                <a:ea typeface="Roboto"/>
              </a:rPr>
              <a:t>Link text is the text you select for a link that describing what happens when a user activates it.</a:t>
            </a:r>
          </a:p>
          <a:p>
            <a:pPr marL="285750" indent="-285750">
              <a:buFont typeface="Arial" panose="020B0604020202020204" pitchFamily="34" charset="0"/>
              <a:buChar char="•"/>
            </a:pPr>
            <a:endParaRPr lang="en-US" sz="1400" i="0" dirty="0">
              <a:solidFill>
                <a:srgbClr val="212121"/>
              </a:solidFill>
              <a:latin typeface="Century Gothic" panose="020B0502020202020204" pitchFamily="34" charset="0"/>
              <a:ea typeface="Roboto"/>
            </a:endParaRPr>
          </a:p>
          <a:p>
            <a:pPr marL="285750" indent="-285750">
              <a:buFont typeface="Arial" panose="020B0604020202020204" pitchFamily="34" charset="0"/>
              <a:buChar char="•"/>
            </a:pPr>
            <a:r>
              <a:rPr lang="en-US" sz="1400" i="0" dirty="0">
                <a:latin typeface="Century Gothic" panose="020B0502020202020204" pitchFamily="34" charset="0"/>
                <a:ea typeface="Roboto"/>
              </a:rPr>
              <a:t>Avoid an </a:t>
            </a:r>
            <a:r>
              <a:rPr lang="en-US" sz="1400" b="1" i="0" dirty="0">
                <a:solidFill>
                  <a:srgbClr val="FF0000"/>
                </a:solidFill>
                <a:latin typeface="Century Gothic" panose="020B0502020202020204" pitchFamily="34" charset="0"/>
                <a:ea typeface="Roboto"/>
              </a:rPr>
              <a:t>excessive DOM size </a:t>
            </a:r>
            <a:r>
              <a:rPr lang="en-US" sz="1400" i="0" dirty="0">
                <a:solidFill>
                  <a:srgbClr val="212121"/>
                </a:solidFill>
                <a:latin typeface="Century Gothic" panose="020B0502020202020204" pitchFamily="34" charset="0"/>
                <a:ea typeface="Roboto"/>
              </a:rPr>
              <a:t>as a large DOM will increase memory usage.</a:t>
            </a:r>
          </a:p>
          <a:p>
            <a:pPr marL="285750" indent="-285750">
              <a:buFont typeface="Arial" panose="020B0604020202020204" pitchFamily="34" charset="0"/>
              <a:buChar char="•"/>
            </a:pPr>
            <a:endParaRPr lang="en-US" sz="1400" i="0" dirty="0">
              <a:solidFill>
                <a:srgbClr val="212121"/>
              </a:solidFill>
              <a:latin typeface="Century Gothic" panose="020B0502020202020204" pitchFamily="34" charset="0"/>
              <a:ea typeface="Roboto"/>
            </a:endParaRPr>
          </a:p>
          <a:p>
            <a:pPr marL="285750" indent="-285750">
              <a:buFont typeface="Arial" panose="020B0604020202020204" pitchFamily="34" charset="0"/>
              <a:buChar char="•"/>
            </a:pPr>
            <a:r>
              <a:rPr lang="en-US" sz="1400" b="1" i="0" u="sng" dirty="0">
                <a:solidFill>
                  <a:srgbClr val="212121"/>
                </a:solidFill>
                <a:latin typeface="Century Gothic" panose="020B0502020202020204" pitchFamily="34" charset="0"/>
                <a:ea typeface="Roboto"/>
              </a:rPr>
              <a:t>Contrast: </a:t>
            </a:r>
            <a:r>
              <a:rPr lang="en-US" sz="1400" b="1" i="0" dirty="0">
                <a:solidFill>
                  <a:srgbClr val="FF0000"/>
                </a:solidFill>
                <a:latin typeface="Century Gothic" panose="020B0502020202020204" pitchFamily="34" charset="0"/>
                <a:ea typeface="Roboto"/>
              </a:rPr>
              <a:t>Background and foreground colors do not have a sufficient contrast ratio. </a:t>
            </a:r>
            <a:r>
              <a:rPr lang="en-US" sz="1400" i="0" dirty="0">
                <a:solidFill>
                  <a:srgbClr val="212121"/>
                </a:solidFill>
                <a:latin typeface="Century Gothic" panose="020B0502020202020204" pitchFamily="34" charset="0"/>
                <a:ea typeface="Roboto"/>
              </a:rPr>
              <a:t>Low-contrast text is difficult or impossible for many users to read.</a:t>
            </a:r>
          </a:p>
          <a:p>
            <a:pPr marL="285750" indent="-285750">
              <a:buFont typeface="Arial" panose="020B0604020202020204" pitchFamily="34" charset="0"/>
              <a:buChar char="•"/>
            </a:pPr>
            <a:endParaRPr lang="en-US" sz="1400" b="0" i="0" dirty="0">
              <a:solidFill>
                <a:srgbClr val="212121"/>
              </a:solidFill>
              <a:latin typeface="Century Gothic" panose="020B0502020202020204" pitchFamily="34" charset="0"/>
              <a:ea typeface="Roboto"/>
            </a:endParaRPr>
          </a:p>
          <a:p>
            <a:pPr marL="285750" indent="-285750">
              <a:buFont typeface="Arial" panose="020B0604020202020204" pitchFamily="34" charset="0"/>
              <a:buChar char="•"/>
            </a:pPr>
            <a:endParaRPr lang="en-US" sz="1400" b="0" i="0" dirty="0">
              <a:solidFill>
                <a:srgbClr val="212121"/>
              </a:solidFill>
              <a:latin typeface="Century Gothic" panose="020B0502020202020204" pitchFamily="34" charset="0"/>
              <a:ea typeface="Roboto"/>
            </a:endParaRPr>
          </a:p>
          <a:p>
            <a:pPr marL="0" indent="0"/>
            <a:endParaRPr lang="en-US" sz="1400" b="0" i="0" dirty="0">
              <a:solidFill>
                <a:srgbClr val="212121"/>
              </a:solidFill>
              <a:latin typeface="Century Gothic" panose="020B0502020202020204" pitchFamily="34" charset="0"/>
              <a:ea typeface="Roboto"/>
            </a:endParaRPr>
          </a:p>
        </p:txBody>
      </p:sp>
      <p:sp>
        <p:nvSpPr>
          <p:cNvPr id="8" name="椭圆 5">
            <a:extLst>
              <a:ext uri="{FF2B5EF4-FFF2-40B4-BE49-F238E27FC236}">
                <a16:creationId xmlns:a16="http://schemas.microsoft.com/office/drawing/2014/main" id="{4225FF54-633C-4204-BD54-06F1BBA1F952}"/>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9" name="椭圆 6">
            <a:extLst>
              <a:ext uri="{FF2B5EF4-FFF2-40B4-BE49-F238E27FC236}">
                <a16:creationId xmlns:a16="http://schemas.microsoft.com/office/drawing/2014/main" id="{EFA01A8D-D2A8-492B-BD87-1461B32AB75B}"/>
              </a:ext>
            </a:extLst>
          </p:cNvPr>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0" name="椭圆 7">
            <a:extLst>
              <a:ext uri="{FF2B5EF4-FFF2-40B4-BE49-F238E27FC236}">
                <a16:creationId xmlns:a16="http://schemas.microsoft.com/office/drawing/2014/main" id="{3984F7D9-ABEB-46EB-9F56-595B2690206D}"/>
              </a:ext>
            </a:extLst>
          </p:cNvPr>
          <p:cNvSpPr/>
          <p:nvPr/>
        </p:nvSpPr>
        <p:spPr>
          <a:xfrm flipH="1">
            <a:off x="7545319" y="6329330"/>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1" name="椭圆 8">
            <a:extLst>
              <a:ext uri="{FF2B5EF4-FFF2-40B4-BE49-F238E27FC236}">
                <a16:creationId xmlns:a16="http://schemas.microsoft.com/office/drawing/2014/main" id="{00189255-BAB4-4106-B0AA-726F23A4E8E1}"/>
              </a:ext>
            </a:extLst>
          </p:cNvPr>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2" name="TextBox 11">
            <a:extLst>
              <a:ext uri="{FF2B5EF4-FFF2-40B4-BE49-F238E27FC236}">
                <a16:creationId xmlns:a16="http://schemas.microsoft.com/office/drawing/2014/main" id="{15BD3427-2D5B-4070-89C4-D9F0DF875A72}"/>
              </a:ext>
            </a:extLst>
          </p:cNvPr>
          <p:cNvSpPr txBox="1"/>
          <p:nvPr/>
        </p:nvSpPr>
        <p:spPr>
          <a:xfrm>
            <a:off x="493088" y="625368"/>
            <a:ext cx="9608820" cy="369332"/>
          </a:xfrm>
          <a:prstGeom prst="rect">
            <a:avLst/>
          </a:prstGeom>
          <a:noFill/>
        </p:spPr>
        <p:txBody>
          <a:bodyPr wrap="square">
            <a:spAutoFit/>
          </a:bodyPr>
          <a:lstStyle/>
          <a:p>
            <a:pPr algn="l"/>
            <a:r>
              <a:rPr lang="en-IN" altLang="en-US" b="1" dirty="0">
                <a:solidFill>
                  <a:srgbClr val="E966A0"/>
                </a:solidFill>
                <a:latin typeface="Century Gothic" panose="020B0502020202020204" pitchFamily="34" charset="0"/>
                <a:cs typeface="Arial" panose="020B0604020202020204" pitchFamily="34" charset="0"/>
              </a:rPr>
              <a:t>Page 2: </a:t>
            </a:r>
            <a:r>
              <a:rPr lang="en-IN" altLang="en-US" b="1" dirty="0">
                <a:solidFill>
                  <a:srgbClr val="8585BF"/>
                </a:solidFill>
                <a:latin typeface="Century Gothic" panose="020B0502020202020204" pitchFamily="34" charset="0"/>
                <a:cs typeface="Arial" panose="020B0604020202020204" pitchFamily="34" charset="0"/>
              </a:rPr>
              <a:t>Products Page </a:t>
            </a:r>
            <a:r>
              <a:rPr lang="en-IN" altLang="en-US" u="sng" dirty="0">
                <a:solidFill>
                  <a:srgbClr val="8585BF"/>
                </a:solidFill>
                <a:latin typeface="Century Gothic" panose="020B0502020202020204" pitchFamily="34" charset="0"/>
                <a:cs typeface="Arial" panose="020B0604020202020204" pitchFamily="34" charset="0"/>
              </a:rPr>
              <a:t>https://www.gofrugal.com/retail/</a:t>
            </a:r>
          </a:p>
        </p:txBody>
      </p:sp>
      <p:pic>
        <p:nvPicPr>
          <p:cNvPr id="18" name="Content Placeholder 6">
            <a:extLst>
              <a:ext uri="{FF2B5EF4-FFF2-40B4-BE49-F238E27FC236}">
                <a16:creationId xmlns:a16="http://schemas.microsoft.com/office/drawing/2014/main" id="{E3FB8BD1-F324-4C21-AC85-735A9D668C27}"/>
              </a:ext>
            </a:extLst>
          </p:cNvPr>
          <p:cNvPicPr>
            <a:picLocks noChangeAspect="1"/>
          </p:cNvPicPr>
          <p:nvPr/>
        </p:nvPicPr>
        <p:blipFill>
          <a:blip r:embed="rId2"/>
          <a:srcRect l="11398" t="37541" r="9095"/>
          <a:stretch>
            <a:fillRect/>
          </a:stretch>
        </p:blipFill>
        <p:spPr>
          <a:xfrm>
            <a:off x="4037340" y="4930034"/>
            <a:ext cx="2520315" cy="1451610"/>
          </a:xfrm>
          <a:prstGeom prst="rect">
            <a:avLst/>
          </a:prstGeom>
          <a:ln>
            <a:solidFill>
              <a:srgbClr val="FF0000"/>
            </a:solidFill>
          </a:ln>
        </p:spPr>
      </p:pic>
    </p:spTree>
    <p:extLst>
      <p:ext uri="{BB962C8B-B14F-4D97-AF65-F5344CB8AC3E}">
        <p14:creationId xmlns:p14="http://schemas.microsoft.com/office/powerpoint/2010/main" val="2262169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E348BBA-C873-49F2-B213-D4BD46B810C7}"/>
              </a:ext>
            </a:extLst>
          </p:cNvPr>
          <p:cNvPicPr>
            <a:picLocks noChangeAspect="1"/>
          </p:cNvPicPr>
          <p:nvPr/>
        </p:nvPicPr>
        <p:blipFill rotWithShape="1">
          <a:blip r:embed="rId2">
            <a:extLst>
              <a:ext uri="{28A0092B-C50C-407E-A947-70E740481C1C}">
                <a14:useLocalDpi xmlns:a14="http://schemas.microsoft.com/office/drawing/2010/main" val="0"/>
              </a:ext>
            </a:extLst>
          </a:blip>
          <a:srcRect l="1321" t="1838" r="928" b="1651"/>
          <a:stretch/>
        </p:blipFill>
        <p:spPr>
          <a:xfrm>
            <a:off x="5812791" y="1583527"/>
            <a:ext cx="6379209" cy="3914782"/>
          </a:xfrm>
          <a:prstGeom prst="rect">
            <a:avLst/>
          </a:prstGeom>
        </p:spPr>
      </p:pic>
      <p:sp>
        <p:nvSpPr>
          <p:cNvPr id="4" name="椭圆 3">
            <a:extLst>
              <a:ext uri="{FF2B5EF4-FFF2-40B4-BE49-F238E27FC236}">
                <a16:creationId xmlns:a16="http://schemas.microsoft.com/office/drawing/2014/main" id="{74E9AD81-0146-4995-B2DC-FDF20F2B0AF2}"/>
              </a:ext>
            </a:extLst>
          </p:cNvPr>
          <p:cNvSpPr/>
          <p:nvPr/>
        </p:nvSpPr>
        <p:spPr>
          <a:xfrm>
            <a:off x="166728" y="-2442514"/>
            <a:ext cx="3545826" cy="3545826"/>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5" name="椭圆 4">
            <a:extLst>
              <a:ext uri="{FF2B5EF4-FFF2-40B4-BE49-F238E27FC236}">
                <a16:creationId xmlns:a16="http://schemas.microsoft.com/office/drawing/2014/main" id="{538C15F1-2226-4A72-BE9C-61C4F7EC6D6C}"/>
              </a:ext>
            </a:extLst>
          </p:cNvPr>
          <p:cNvSpPr/>
          <p:nvPr/>
        </p:nvSpPr>
        <p:spPr>
          <a:xfrm>
            <a:off x="4418127" y="145701"/>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 name="椭圆 5">
            <a:extLst>
              <a:ext uri="{FF2B5EF4-FFF2-40B4-BE49-F238E27FC236}">
                <a16:creationId xmlns:a16="http://schemas.microsoft.com/office/drawing/2014/main" id="{2BBCD845-F9F8-4219-87A5-E2783CB6D0B7}"/>
              </a:ext>
            </a:extLst>
          </p:cNvPr>
          <p:cNvSpPr/>
          <p:nvPr/>
        </p:nvSpPr>
        <p:spPr>
          <a:xfrm>
            <a:off x="2000305" y="5804551"/>
            <a:ext cx="3325569" cy="3325569"/>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6">
            <a:extLst>
              <a:ext uri="{FF2B5EF4-FFF2-40B4-BE49-F238E27FC236}">
                <a16:creationId xmlns:a16="http://schemas.microsoft.com/office/drawing/2014/main" id="{0D838993-8088-4C5F-A8F7-D98D21BE3400}"/>
              </a:ext>
            </a:extLst>
          </p:cNvPr>
          <p:cNvSpPr/>
          <p:nvPr/>
        </p:nvSpPr>
        <p:spPr>
          <a:xfrm>
            <a:off x="11205516"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矩形 15">
            <a:extLst>
              <a:ext uri="{FF2B5EF4-FFF2-40B4-BE49-F238E27FC236}">
                <a16:creationId xmlns:a16="http://schemas.microsoft.com/office/drawing/2014/main" id="{AB936FC0-A837-4577-A022-73428184976B}"/>
              </a:ext>
            </a:extLst>
          </p:cNvPr>
          <p:cNvSpPr/>
          <p:nvPr/>
        </p:nvSpPr>
        <p:spPr>
          <a:xfrm>
            <a:off x="410350" y="1109714"/>
            <a:ext cx="1907540" cy="768350"/>
          </a:xfrm>
          <a:prstGeom prst="rect">
            <a:avLst/>
          </a:prstGeom>
        </p:spPr>
        <p:txBody>
          <a:bodyPr wrap="none">
            <a:spAutoFit/>
          </a:bodyPr>
          <a:lstStyle/>
          <a:p>
            <a:r>
              <a:rPr lang="en-IN" altLang="en-US" sz="4400" dirty="0">
                <a:solidFill>
                  <a:srgbClr val="E966A0"/>
                </a:solidFill>
                <a:latin typeface="Century Gothic" panose="020B0502020202020204" pitchFamily="34" charset="0"/>
                <a:cs typeface="Arial" panose="020B0604020202020204" pitchFamily="34" charset="0"/>
              </a:rPr>
              <a:t>TASK</a:t>
            </a:r>
            <a:r>
              <a:rPr lang="en-US" altLang="zh-CN" sz="4400" dirty="0">
                <a:solidFill>
                  <a:srgbClr val="E966A0"/>
                </a:solidFill>
                <a:latin typeface="Century Gothic" panose="020B0502020202020204" pitchFamily="34" charset="0"/>
                <a:cs typeface="Arial" panose="020B0604020202020204" pitchFamily="34" charset="0"/>
              </a:rPr>
              <a:t> 1</a:t>
            </a:r>
          </a:p>
        </p:txBody>
      </p:sp>
      <p:sp>
        <p:nvSpPr>
          <p:cNvPr id="9" name="矩形 16">
            <a:extLst>
              <a:ext uri="{FF2B5EF4-FFF2-40B4-BE49-F238E27FC236}">
                <a16:creationId xmlns:a16="http://schemas.microsoft.com/office/drawing/2014/main" id="{68EA3402-CDE5-4748-98C9-C055A552E7AB}"/>
              </a:ext>
            </a:extLst>
          </p:cNvPr>
          <p:cNvSpPr/>
          <p:nvPr/>
        </p:nvSpPr>
        <p:spPr>
          <a:xfrm>
            <a:off x="357794" y="1846101"/>
            <a:ext cx="5402441" cy="1569660"/>
          </a:xfrm>
          <a:prstGeom prst="rect">
            <a:avLst/>
          </a:prstGeom>
        </p:spPr>
        <p:txBody>
          <a:bodyPr wrap="none">
            <a:spAutoFit/>
          </a:bodyPr>
          <a:lstStyle/>
          <a:p>
            <a:pPr algn="l"/>
            <a:r>
              <a:rPr lang="en-US" altLang="zh-CN" sz="4800" dirty="0">
                <a:solidFill>
                  <a:srgbClr val="8585BF"/>
                </a:solidFill>
                <a:latin typeface="Century Gothic" panose="020B0502020202020204" pitchFamily="34" charset="0"/>
                <a:cs typeface="Arial" panose="020B0604020202020204" pitchFamily="34" charset="0"/>
              </a:rPr>
              <a:t> Company </a:t>
            </a:r>
            <a:br>
              <a:rPr lang="en-US" altLang="zh-CN" sz="4800" dirty="0">
                <a:solidFill>
                  <a:srgbClr val="8585BF"/>
                </a:solidFill>
                <a:latin typeface="Century Gothic" panose="020B0502020202020204" pitchFamily="34" charset="0"/>
                <a:cs typeface="Arial" panose="020B0604020202020204" pitchFamily="34" charset="0"/>
              </a:rPr>
            </a:br>
            <a:r>
              <a:rPr lang="en-US" altLang="zh-CN" sz="4800" dirty="0">
                <a:solidFill>
                  <a:srgbClr val="8585BF"/>
                </a:solidFill>
                <a:latin typeface="Century Gothic" panose="020B0502020202020204" pitchFamily="34" charset="0"/>
                <a:cs typeface="Arial" panose="020B0604020202020204" pitchFamily="34" charset="0"/>
              </a:rPr>
              <a:t>(Brief Description)</a:t>
            </a:r>
          </a:p>
        </p:txBody>
      </p:sp>
      <p:sp>
        <p:nvSpPr>
          <p:cNvPr id="10" name="文本框 17">
            <a:extLst>
              <a:ext uri="{FF2B5EF4-FFF2-40B4-BE49-F238E27FC236}">
                <a16:creationId xmlns:a16="http://schemas.microsoft.com/office/drawing/2014/main" id="{C3596E9B-7926-4A23-975D-1BBA46D989FE}"/>
              </a:ext>
            </a:extLst>
          </p:cNvPr>
          <p:cNvSpPr txBox="1"/>
          <p:nvPr/>
        </p:nvSpPr>
        <p:spPr>
          <a:xfrm>
            <a:off x="346976" y="3422163"/>
            <a:ext cx="5465815" cy="2551532"/>
          </a:xfrm>
          <a:prstGeom prst="rect">
            <a:avLst/>
          </a:prstGeom>
          <a:noFill/>
        </p:spPr>
        <p:txBody>
          <a:bodyPr wrap="square" rtlCol="0">
            <a:spAutoFit/>
          </a:bodyPr>
          <a:lstStyle/>
          <a:p>
            <a:pPr>
              <a:lnSpc>
                <a:spcPct val="150000"/>
              </a:lnSpc>
            </a:pPr>
            <a:r>
              <a:rPr lang="en-US" altLang="zh-CN" sz="1550" dirty="0" err="1">
                <a:latin typeface="Century Gothic" panose="020B0502020202020204" pitchFamily="34" charset="0"/>
                <a:cs typeface="Century Gothic" panose="020B0502020202020204" pitchFamily="34" charset="0"/>
                <a:sym typeface="+mn-ea"/>
              </a:rPr>
              <a:t>GoFrugal</a:t>
            </a:r>
            <a:r>
              <a:rPr lang="en-US" altLang="zh-CN" sz="1550" dirty="0">
                <a:latin typeface="Century Gothic" panose="020B0502020202020204" pitchFamily="34" charset="0"/>
                <a:cs typeface="Century Gothic" panose="020B0502020202020204" pitchFamily="34" charset="0"/>
                <a:sym typeface="+mn-ea"/>
              </a:rPr>
              <a:t> is a digital-first technology company that provides software solutions for businesses, mainly in retail, restaurant, and distribution sectors. Their products help businesses simplify tasks like managing inventory, billing and finances, making operations smoother, improving customer service and supporting business growth.</a:t>
            </a:r>
          </a:p>
        </p:txBody>
      </p:sp>
    </p:spTree>
    <p:extLst>
      <p:ext uri="{BB962C8B-B14F-4D97-AF65-F5344CB8AC3E}">
        <p14:creationId xmlns:p14="http://schemas.microsoft.com/office/powerpoint/2010/main" val="2388126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314970F-C380-4E37-BD4E-86847F667A9E}"/>
              </a:ext>
            </a:extLst>
          </p:cNvPr>
          <p:cNvSpPr/>
          <p:nvPr/>
        </p:nvSpPr>
        <p:spPr>
          <a:xfrm>
            <a:off x="455450" y="2030861"/>
            <a:ext cx="2700000" cy="1440000"/>
          </a:xfrm>
          <a:prstGeom prst="roundRect">
            <a:avLst>
              <a:gd name="adj" fmla="val 10563"/>
            </a:avLst>
          </a:prstGeom>
          <a:solidFill>
            <a:srgbClr val="FFFFFF"/>
          </a:solidFill>
          <a:ln w="38100" cap="flat">
            <a:solidFill>
              <a:srgbClr val="FF000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Largest </a:t>
            </a:r>
            <a:r>
              <a:rPr lang="en-IN" sz="1600" b="1" dirty="0" err="1">
                <a:latin typeface="Century Gothic" panose="020B0502020202020204" charset="0"/>
                <a:cs typeface="Century Gothic" panose="020B0502020202020204" charset="0"/>
                <a:sym typeface="+mn-ea"/>
              </a:rPr>
              <a:t>Contentful</a:t>
            </a:r>
            <a:r>
              <a:rPr lang="en-IN" sz="1600" b="1" dirty="0">
                <a:latin typeface="Century Gothic" panose="020B0502020202020204" charset="0"/>
                <a:cs typeface="Century Gothic" panose="020B0502020202020204" charset="0"/>
                <a:sym typeface="+mn-ea"/>
              </a:rPr>
              <a:t> Paint (LCP): </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FF0000"/>
                </a:solidFill>
                <a:latin typeface="Century Gothic" panose="020B0502020202020204" charset="0"/>
                <a:cs typeface="Century Gothic" panose="020B0502020202020204" charset="0"/>
                <a:sym typeface="+mn-ea"/>
              </a:rPr>
              <a:t>Fail</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10.</a:t>
            </a:r>
            <a:r>
              <a:rPr lang="en-IN" altLang="en-US" sz="1600" dirty="0">
                <a:latin typeface="Century Gothic" panose="020B0502020202020204" charset="0"/>
                <a:cs typeface="Century Gothic" panose="020B0502020202020204" charset="0"/>
                <a:sym typeface="+mn-ea"/>
              </a:rPr>
              <a:t>1</a:t>
            </a:r>
            <a:r>
              <a:rPr lang="en-IN" sz="1600" dirty="0">
                <a:latin typeface="Century Gothic" panose="020B0502020202020204" charset="0"/>
                <a:cs typeface="Century Gothic" panose="020B0502020202020204" charset="0"/>
                <a:sym typeface="+mn-ea"/>
              </a:rPr>
              <a:t>s</a:t>
            </a:r>
            <a:endParaRPr lang="en-IN" sz="1600" b="1" dirty="0">
              <a:latin typeface="Century Gothic" panose="020B0502020202020204" charset="0"/>
              <a:cs typeface="Century Gothic" panose="020B0502020202020204" charset="0"/>
              <a:sym typeface="+mn-ea"/>
            </a:endParaRPr>
          </a:p>
        </p:txBody>
      </p:sp>
      <p:sp>
        <p:nvSpPr>
          <p:cNvPr id="5" name="矩形 24">
            <a:extLst>
              <a:ext uri="{FF2B5EF4-FFF2-40B4-BE49-F238E27FC236}">
                <a16:creationId xmlns:a16="http://schemas.microsoft.com/office/drawing/2014/main" id="{D317F289-1F64-4C00-BB3C-7477A17D6697}"/>
              </a:ext>
            </a:extLst>
          </p:cNvPr>
          <p:cNvSpPr/>
          <p:nvPr/>
        </p:nvSpPr>
        <p:spPr>
          <a:xfrm rot="16200000">
            <a:off x="4055276" y="-3019369"/>
            <a:ext cx="1477328" cy="8676976"/>
          </a:xfrm>
          <a:prstGeom prst="rect">
            <a:avLst/>
          </a:prstGeom>
        </p:spPr>
        <p:txBody>
          <a:bodyPr vert="eaVert" wrap="square">
            <a:spAutoFit/>
          </a:bodyPr>
          <a:lstStyle/>
          <a:p>
            <a:pPr algn="l"/>
            <a:r>
              <a:rPr lang="en-IN" altLang="en-US" sz="2400" b="1" dirty="0">
                <a:solidFill>
                  <a:srgbClr val="E966A0"/>
                </a:solidFill>
                <a:latin typeface="Century Gothic" panose="020B0502020202020204" pitchFamily="34" charset="0"/>
                <a:cs typeface="Arial" panose="020B0604020202020204" pitchFamily="34" charset="0"/>
              </a:rPr>
              <a:t>Page 3: </a:t>
            </a:r>
            <a:r>
              <a:rPr lang="en-IN" altLang="en-US" sz="2400" b="1" dirty="0">
                <a:solidFill>
                  <a:srgbClr val="8585BF"/>
                </a:solidFill>
                <a:latin typeface="Century Gothic" panose="020B0502020202020204" pitchFamily="34" charset="0"/>
                <a:cs typeface="Arial" panose="020B0604020202020204" pitchFamily="34" charset="0"/>
              </a:rPr>
              <a:t>Contacts Page </a:t>
            </a:r>
            <a:r>
              <a:rPr lang="en-IN" altLang="en-US" sz="2000" u="sng" dirty="0">
                <a:solidFill>
                  <a:srgbClr val="8585BF"/>
                </a:solidFill>
                <a:latin typeface="Century Gothic" panose="020B0502020202020204" pitchFamily="34" charset="0"/>
                <a:cs typeface="Arial" panose="020B0604020202020204" pitchFamily="34" charset="0"/>
              </a:rPr>
              <a:t>https://www.gofrugal.com/contact.html</a:t>
            </a:r>
          </a:p>
          <a:p>
            <a:pPr algn="l"/>
            <a:br>
              <a:rPr lang="en-IN" altLang="en-US" sz="2000" u="sng" dirty="0">
                <a:solidFill>
                  <a:srgbClr val="8585BF"/>
                </a:solidFill>
                <a:latin typeface="Century Gothic" panose="020B0502020202020204" pitchFamily="34" charset="0"/>
                <a:cs typeface="Arial" panose="020B0604020202020204" pitchFamily="34" charset="0"/>
              </a:rPr>
            </a:br>
            <a:r>
              <a:rPr lang="en-IN" altLang="en-US" sz="2000" u="sng" dirty="0">
                <a:solidFill>
                  <a:srgbClr val="E966A0"/>
                </a:solidFill>
                <a:latin typeface="Century Gothic" panose="020B0502020202020204" pitchFamily="34" charset="0"/>
                <a:cs typeface="Arial" panose="020B0604020202020204" pitchFamily="34" charset="0"/>
              </a:rPr>
              <a:t>Device:</a:t>
            </a:r>
            <a:r>
              <a:rPr lang="en-IN" altLang="en-US" sz="2000" dirty="0">
                <a:solidFill>
                  <a:srgbClr val="E966A0"/>
                </a:solidFill>
                <a:latin typeface="Century Gothic" panose="020B0502020202020204" pitchFamily="34" charset="0"/>
                <a:cs typeface="Arial" panose="020B0604020202020204" pitchFamily="34" charset="0"/>
              </a:rPr>
              <a:t> </a:t>
            </a:r>
            <a:r>
              <a:rPr lang="en-IN" altLang="en-US" sz="2000" dirty="0">
                <a:solidFill>
                  <a:srgbClr val="8585BF"/>
                </a:solidFill>
                <a:latin typeface="Century Gothic" panose="020B0502020202020204" pitchFamily="34" charset="0"/>
                <a:cs typeface="Arial" panose="020B0604020202020204" pitchFamily="34" charset="0"/>
              </a:rPr>
              <a:t>Mobile</a:t>
            </a:r>
          </a:p>
          <a:p>
            <a:pPr algn="l"/>
            <a:endParaRPr lang="en-IN" altLang="en-US" sz="2000" u="sng" dirty="0">
              <a:solidFill>
                <a:srgbClr val="8585BF"/>
              </a:solidFill>
              <a:latin typeface="Century Gothic" panose="020B0502020202020204" pitchFamily="34" charset="0"/>
              <a:cs typeface="Arial" panose="020B0604020202020204" pitchFamily="34" charset="0"/>
            </a:endParaRPr>
          </a:p>
        </p:txBody>
      </p:sp>
      <p:sp>
        <p:nvSpPr>
          <p:cNvPr id="6" name="椭圆 5">
            <a:extLst>
              <a:ext uri="{FF2B5EF4-FFF2-40B4-BE49-F238E27FC236}">
                <a16:creationId xmlns:a16="http://schemas.microsoft.com/office/drawing/2014/main" id="{E88D67E8-16B9-4F7A-9D96-D3B968D17513}"/>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6">
            <a:extLst>
              <a:ext uri="{FF2B5EF4-FFF2-40B4-BE49-F238E27FC236}">
                <a16:creationId xmlns:a16="http://schemas.microsoft.com/office/drawing/2014/main" id="{0909FEED-16A8-423B-B24E-CFFDDE767802}"/>
              </a:ext>
            </a:extLst>
          </p:cNvPr>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椭圆 7">
            <a:extLst>
              <a:ext uri="{FF2B5EF4-FFF2-40B4-BE49-F238E27FC236}">
                <a16:creationId xmlns:a16="http://schemas.microsoft.com/office/drawing/2014/main" id="{47CC080A-72B3-4057-A3BD-B1E0B78C10F9}"/>
              </a:ext>
            </a:extLst>
          </p:cNvPr>
          <p:cNvSpPr/>
          <p:nvPr/>
        </p:nvSpPr>
        <p:spPr>
          <a:xfrm flipH="1">
            <a:off x="5361141" y="6156344"/>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9" name="椭圆 8">
            <a:extLst>
              <a:ext uri="{FF2B5EF4-FFF2-40B4-BE49-F238E27FC236}">
                <a16:creationId xmlns:a16="http://schemas.microsoft.com/office/drawing/2014/main" id="{D16666C2-8BD2-4C7B-A3EB-D16B2176946F}"/>
              </a:ext>
            </a:extLst>
          </p:cNvPr>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0" name="Rectangle: Rounded Corners 9">
            <a:extLst>
              <a:ext uri="{FF2B5EF4-FFF2-40B4-BE49-F238E27FC236}">
                <a16:creationId xmlns:a16="http://schemas.microsoft.com/office/drawing/2014/main" id="{C0B31EFD-42F2-4728-93CE-F233DD1873A1}"/>
              </a:ext>
            </a:extLst>
          </p:cNvPr>
          <p:cNvSpPr/>
          <p:nvPr/>
        </p:nvSpPr>
        <p:spPr>
          <a:xfrm>
            <a:off x="3492356" y="2030861"/>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pitchFamily="34" charset="0"/>
                <a:cs typeface="Century Gothic" panose="020B0502020202020204" charset="0"/>
                <a:sym typeface="+mn-ea"/>
              </a:rPr>
              <a:t>Interaction to Next Paint (INP):</a:t>
            </a:r>
            <a:r>
              <a:rPr lang="en-IN" sz="1600" dirty="0">
                <a:latin typeface="Century Gothic" panose="020B0502020202020204" pitchFamily="34" charset="0"/>
                <a:cs typeface="Century Gothic" panose="020B0502020202020204" charset="0"/>
                <a:sym typeface="+mn-ea"/>
              </a:rPr>
              <a:t> </a:t>
            </a:r>
            <a:endParaRPr lang="en-IN" sz="1600" dirty="0">
              <a:latin typeface="Century Gothic" panose="020B0502020202020204" pitchFamily="3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a:t>
            </a:r>
            <a:r>
              <a:rPr lang="en-US" altLang="en-IN" sz="1600" dirty="0">
                <a:latin typeface="Century Gothic" panose="020B0502020202020204" charset="0"/>
                <a:cs typeface="Century Gothic" panose="020B0502020202020204" charset="0"/>
                <a:sym typeface="+mn-ea"/>
              </a:rPr>
              <a:t>1</a:t>
            </a:r>
            <a:r>
              <a:rPr lang="en-IN" altLang="en-US" sz="1600" dirty="0">
                <a:latin typeface="Century Gothic" panose="020B0502020202020204" charset="0"/>
                <a:cs typeface="Century Gothic" panose="020B0502020202020204" charset="0"/>
                <a:sym typeface="+mn-ea"/>
              </a:rPr>
              <a:t>56</a:t>
            </a:r>
            <a:r>
              <a:rPr lang="en-US" altLang="en-IN" sz="1600" dirty="0">
                <a:latin typeface="Century Gothic" panose="020B0502020202020204" charset="0"/>
                <a:cs typeface="Century Gothic" panose="020B0502020202020204" charset="0"/>
                <a:sym typeface="+mn-ea"/>
              </a:rPr>
              <a:t>m</a:t>
            </a:r>
            <a:r>
              <a:rPr lang="en-IN" sz="1600" dirty="0">
                <a:latin typeface="Century Gothic" panose="020B0502020202020204" charset="0"/>
                <a:cs typeface="Century Gothic" panose="020B0502020202020204" charset="0"/>
                <a:sym typeface="+mn-ea"/>
              </a:rPr>
              <a:t>s</a:t>
            </a:r>
          </a:p>
        </p:txBody>
      </p:sp>
      <p:sp>
        <p:nvSpPr>
          <p:cNvPr id="11" name="Rectangle: Rounded Corners 10">
            <a:extLst>
              <a:ext uri="{FF2B5EF4-FFF2-40B4-BE49-F238E27FC236}">
                <a16:creationId xmlns:a16="http://schemas.microsoft.com/office/drawing/2014/main" id="{DC01572D-568A-4903-9F0C-05BAFCB0FD78}"/>
              </a:ext>
            </a:extLst>
          </p:cNvPr>
          <p:cNvSpPr/>
          <p:nvPr/>
        </p:nvSpPr>
        <p:spPr>
          <a:xfrm>
            <a:off x="6529263" y="2030861"/>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Cumulative Layout Shift (CLS):</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sym typeface="+mn-ea"/>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Score: 0.067</a:t>
            </a:r>
          </a:p>
        </p:txBody>
      </p:sp>
      <p:sp>
        <p:nvSpPr>
          <p:cNvPr id="12" name="Rectangle: Rounded Corners 11">
            <a:extLst>
              <a:ext uri="{FF2B5EF4-FFF2-40B4-BE49-F238E27FC236}">
                <a16:creationId xmlns:a16="http://schemas.microsoft.com/office/drawing/2014/main" id="{4411DE2C-831A-4834-921D-103A6442A8B9}"/>
              </a:ext>
            </a:extLst>
          </p:cNvPr>
          <p:cNvSpPr/>
          <p:nvPr/>
        </p:nvSpPr>
        <p:spPr>
          <a:xfrm>
            <a:off x="5053545" y="3735039"/>
            <a:ext cx="2700000" cy="1440000"/>
          </a:xfrm>
          <a:prstGeom prst="roundRect">
            <a:avLst>
              <a:gd name="adj" fmla="val 10563"/>
            </a:avLst>
          </a:prstGeom>
          <a:solidFill>
            <a:srgbClr val="FFFFFF"/>
          </a:solidFill>
          <a:ln w="38100" cap="flat">
            <a:solidFill>
              <a:srgbClr val="FF000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Speed Index (SI):</a:t>
            </a:r>
            <a:r>
              <a:rPr lang="en-IN" sz="1600" dirty="0">
                <a:latin typeface="Century Gothic" panose="020B0502020202020204" charset="0"/>
                <a:cs typeface="Century Gothic" panose="020B0502020202020204" charset="0"/>
                <a:sym typeface="+mn-ea"/>
              </a:rPr>
              <a:t> </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FF0000"/>
                </a:solidFill>
                <a:latin typeface="Century Gothic" panose="020B0502020202020204" charset="0"/>
                <a:cs typeface="Century Gothic" panose="020B0502020202020204" charset="0"/>
                <a:sym typeface="+mn-ea"/>
              </a:rPr>
              <a:t>Fail</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2.3s</a:t>
            </a:r>
          </a:p>
        </p:txBody>
      </p:sp>
      <p:sp>
        <p:nvSpPr>
          <p:cNvPr id="13" name="Rectangle: Rounded Corners 12">
            <a:extLst>
              <a:ext uri="{FF2B5EF4-FFF2-40B4-BE49-F238E27FC236}">
                <a16:creationId xmlns:a16="http://schemas.microsoft.com/office/drawing/2014/main" id="{402CC092-F057-4007-9225-A139DEB2C37F}"/>
              </a:ext>
            </a:extLst>
          </p:cNvPr>
          <p:cNvSpPr/>
          <p:nvPr/>
        </p:nvSpPr>
        <p:spPr>
          <a:xfrm>
            <a:off x="2102109" y="3752881"/>
            <a:ext cx="2700000" cy="1440000"/>
          </a:xfrm>
          <a:prstGeom prst="roundRect">
            <a:avLst>
              <a:gd name="adj" fmla="val 10563"/>
            </a:avLst>
          </a:prstGeom>
          <a:solidFill>
            <a:srgbClr val="FFFFFF"/>
          </a:solidFill>
          <a:ln w="38100" cap="flat">
            <a:solidFill>
              <a:srgbClr val="FF000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First </a:t>
            </a:r>
            <a:r>
              <a:rPr lang="en-IN" sz="1600" b="1" dirty="0" err="1">
                <a:latin typeface="Century Gothic" panose="020B0502020202020204" charset="0"/>
                <a:cs typeface="Century Gothic" panose="020B0502020202020204" charset="0"/>
                <a:sym typeface="+mn-ea"/>
              </a:rPr>
              <a:t>Contentful</a:t>
            </a:r>
            <a:r>
              <a:rPr lang="en-IN" sz="1600" b="1" dirty="0">
                <a:latin typeface="Century Gothic" panose="020B0502020202020204" charset="0"/>
                <a:cs typeface="Century Gothic" panose="020B0502020202020204" charset="0"/>
                <a:sym typeface="+mn-ea"/>
              </a:rPr>
              <a:t> Paint (FCP):</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FF0000"/>
                </a:solidFill>
                <a:latin typeface="Century Gothic" panose="020B0502020202020204" charset="0"/>
                <a:cs typeface="Century Gothic" panose="020B0502020202020204" charset="0"/>
                <a:sym typeface="+mn-ea"/>
              </a:rPr>
              <a:t>Fail</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a:t>
            </a:r>
            <a:r>
              <a:rPr lang="en-IN" altLang="en-US" sz="1600" dirty="0">
                <a:latin typeface="Century Gothic" panose="020B0502020202020204" charset="0"/>
                <a:cs typeface="Century Gothic" panose="020B0502020202020204" charset="0"/>
                <a:sym typeface="+mn-ea"/>
              </a:rPr>
              <a:t>4</a:t>
            </a:r>
            <a:r>
              <a:rPr lang="en-IN" sz="1600" dirty="0">
                <a:latin typeface="Century Gothic" panose="020B0502020202020204" charset="0"/>
                <a:cs typeface="Century Gothic" panose="020B0502020202020204" charset="0"/>
                <a:sym typeface="+mn-ea"/>
              </a:rPr>
              <a:t>.5s</a:t>
            </a:r>
          </a:p>
        </p:txBody>
      </p:sp>
      <p:sp>
        <p:nvSpPr>
          <p:cNvPr id="14" name="Text Box 6">
            <a:extLst>
              <a:ext uri="{FF2B5EF4-FFF2-40B4-BE49-F238E27FC236}">
                <a16:creationId xmlns:a16="http://schemas.microsoft.com/office/drawing/2014/main" id="{15C5C122-A287-4800-AD42-39BBD48C9341}"/>
              </a:ext>
            </a:extLst>
          </p:cNvPr>
          <p:cNvSpPr txBox="1"/>
          <p:nvPr/>
        </p:nvSpPr>
        <p:spPr>
          <a:xfrm>
            <a:off x="259820" y="5265565"/>
            <a:ext cx="9201417" cy="2023961"/>
          </a:xfrm>
          <a:prstGeom prst="rect">
            <a:avLst/>
          </a:prstGeom>
          <a:noFill/>
        </p:spPr>
        <p:txBody>
          <a:bodyPr wrap="square" rtlCol="0">
            <a:noAutofit/>
          </a:bodyPr>
          <a:lstStyle/>
          <a:p>
            <a:pPr>
              <a:buFont typeface="Arial" panose="020B0604020202020204" pitchFamily="34" charset="0"/>
            </a:pPr>
            <a:r>
              <a:rPr lang="en-IN" sz="1600" b="1" dirty="0">
                <a:solidFill>
                  <a:srgbClr val="E966A0"/>
                </a:solidFill>
                <a:latin typeface="Century Gothic" panose="020B0502020202020204" charset="0"/>
                <a:cs typeface="Century Gothic" panose="020B0502020202020204" charset="0"/>
                <a:sym typeface="+mn-ea"/>
              </a:rPr>
              <a:t>Recommendations:</a:t>
            </a:r>
          </a:p>
          <a:p>
            <a:pPr marL="285750" indent="-285750">
              <a:buFont typeface="Arial" panose="020B0604020202020204" pitchFamily="34" charset="0"/>
              <a:buChar char="•"/>
            </a:pPr>
            <a:r>
              <a:rPr lang="en-IN" sz="1600" b="1" dirty="0">
                <a:latin typeface="Century Gothic" panose="020B0502020202020204" charset="0"/>
                <a:cs typeface="Century Gothic" panose="020B0502020202020204" charset="0"/>
                <a:sym typeface="+mn-ea"/>
              </a:rPr>
              <a:t>Optimize images: </a:t>
            </a:r>
            <a:r>
              <a:rPr lang="en-IN" sz="1600" dirty="0">
                <a:latin typeface="Century Gothic" panose="020B0502020202020204" charset="0"/>
                <a:cs typeface="Century Gothic" panose="020B0502020202020204" charset="0"/>
                <a:sym typeface="+mn-ea"/>
              </a:rPr>
              <a:t>Reduce the size of images without affecting quality.</a:t>
            </a:r>
          </a:p>
          <a:p>
            <a:pPr marL="285750" indent="-285750">
              <a:buFont typeface="Arial" panose="020B0604020202020204" pitchFamily="34" charset="0"/>
              <a:buChar char="•"/>
            </a:pPr>
            <a:r>
              <a:rPr lang="en-IN" sz="1600" b="1" dirty="0">
                <a:latin typeface="Century Gothic" panose="020B0502020202020204" charset="0"/>
                <a:cs typeface="Century Gothic" panose="020B0502020202020204" charset="0"/>
                <a:sym typeface="+mn-ea"/>
              </a:rPr>
              <a:t>Eliminate render-blocking resources: </a:t>
            </a:r>
            <a:r>
              <a:rPr lang="en-IN" sz="1600" dirty="0">
                <a:latin typeface="Century Gothic" panose="020B0502020202020204" charset="0"/>
                <a:cs typeface="Century Gothic" panose="020B0502020202020204" charset="0"/>
                <a:sym typeface="+mn-ea"/>
              </a:rPr>
              <a:t>JavaScript and CSS are common render-blocking resources that can slow down loading speed.</a:t>
            </a:r>
            <a:endParaRPr lang="en-IN" sz="1600" dirty="0">
              <a:latin typeface="Century Gothic" panose="020B0502020202020204" charset="0"/>
              <a:cs typeface="Century Gothic" panose="020B0502020202020204" charset="0"/>
            </a:endParaRPr>
          </a:p>
          <a:p>
            <a:pPr>
              <a:buFont typeface="Arial" panose="020B0604020202020204" pitchFamily="34" charset="0"/>
            </a:pPr>
            <a:endParaRPr lang="en-IN" sz="1600" dirty="0">
              <a:latin typeface="Century Gothic" panose="020B0502020202020204" charset="0"/>
              <a:cs typeface="Century Gothic" panose="020B0502020202020204" charset="0"/>
            </a:endParaRPr>
          </a:p>
          <a:p>
            <a:pPr>
              <a:buFont typeface="Arial" panose="020B0604020202020204" pitchFamily="34" charset="0"/>
            </a:pPr>
            <a:endParaRPr lang="en-IN" sz="1600" dirty="0">
              <a:latin typeface="Century Gothic" panose="020B0502020202020204" charset="0"/>
              <a:cs typeface="Century Gothic" panose="020B0502020202020204" charset="0"/>
            </a:endParaRPr>
          </a:p>
        </p:txBody>
      </p:sp>
      <p:pic>
        <p:nvPicPr>
          <p:cNvPr id="17" name="Content Placeholder 1">
            <a:extLst>
              <a:ext uri="{FF2B5EF4-FFF2-40B4-BE49-F238E27FC236}">
                <a16:creationId xmlns:a16="http://schemas.microsoft.com/office/drawing/2014/main" id="{DA38A097-2778-41F4-B7B0-7C8C191040D3}"/>
              </a:ext>
            </a:extLst>
          </p:cNvPr>
          <p:cNvPicPr>
            <a:picLocks noGrp="1" noChangeAspect="1"/>
          </p:cNvPicPr>
          <p:nvPr>
            <p:ph sz="half" idx="1"/>
          </p:nvPr>
        </p:nvPicPr>
        <p:blipFill>
          <a:blip r:embed="rId2"/>
          <a:stretch>
            <a:fillRect/>
          </a:stretch>
        </p:blipFill>
        <p:spPr>
          <a:xfrm>
            <a:off x="10125402" y="5546744"/>
            <a:ext cx="1219200" cy="1219200"/>
          </a:xfrm>
          <a:prstGeom prst="rect">
            <a:avLst/>
          </a:prstGeom>
        </p:spPr>
      </p:pic>
      <p:pic>
        <p:nvPicPr>
          <p:cNvPr id="18" name="Content Placeholder 8">
            <a:extLst>
              <a:ext uri="{FF2B5EF4-FFF2-40B4-BE49-F238E27FC236}">
                <a16:creationId xmlns:a16="http://schemas.microsoft.com/office/drawing/2014/main" id="{1F6C8F24-2E95-432B-8F0E-F64D6E74A967}"/>
              </a:ext>
            </a:extLst>
          </p:cNvPr>
          <p:cNvPicPr>
            <a:picLocks noChangeAspect="1"/>
          </p:cNvPicPr>
          <p:nvPr/>
        </p:nvPicPr>
        <p:blipFill>
          <a:blip r:embed="rId3"/>
          <a:stretch>
            <a:fillRect/>
          </a:stretch>
        </p:blipFill>
        <p:spPr>
          <a:xfrm>
            <a:off x="9566170" y="1096319"/>
            <a:ext cx="2170378" cy="4323393"/>
          </a:xfrm>
          <a:prstGeom prst="rect">
            <a:avLst/>
          </a:prstGeom>
          <a:ln>
            <a:solidFill>
              <a:schemeClr val="tx1"/>
            </a:solidFill>
          </a:ln>
        </p:spPr>
      </p:pic>
    </p:spTree>
    <p:extLst>
      <p:ext uri="{BB962C8B-B14F-4D97-AF65-F5344CB8AC3E}">
        <p14:creationId xmlns:p14="http://schemas.microsoft.com/office/powerpoint/2010/main" val="1008282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39CAA42-6DCC-4725-85C4-A9AA81F8218A}"/>
              </a:ext>
            </a:extLst>
          </p:cNvPr>
          <p:cNvSpPr/>
          <p:nvPr/>
        </p:nvSpPr>
        <p:spPr>
          <a:xfrm>
            <a:off x="455450" y="1882159"/>
            <a:ext cx="2700000" cy="1440000"/>
          </a:xfrm>
          <a:prstGeom prst="roundRect">
            <a:avLst>
              <a:gd name="adj" fmla="val 10563"/>
            </a:avLst>
          </a:prstGeom>
          <a:solidFill>
            <a:srgbClr val="FFFFFF"/>
          </a:solidFill>
          <a:ln w="38100" cap="flat">
            <a:solidFill>
              <a:srgbClr val="FF000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Largest </a:t>
            </a:r>
            <a:r>
              <a:rPr lang="en-IN" sz="1600" b="1" dirty="0" err="1">
                <a:latin typeface="Century Gothic" panose="020B0502020202020204" charset="0"/>
                <a:cs typeface="Century Gothic" panose="020B0502020202020204" charset="0"/>
                <a:sym typeface="+mn-ea"/>
              </a:rPr>
              <a:t>Contentful</a:t>
            </a:r>
            <a:r>
              <a:rPr lang="en-IN" sz="1600" b="1" dirty="0">
                <a:latin typeface="Century Gothic" panose="020B0502020202020204" charset="0"/>
                <a:cs typeface="Century Gothic" panose="020B0502020202020204" charset="0"/>
                <a:sym typeface="+mn-ea"/>
              </a:rPr>
              <a:t> Paint (LCP): </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FF0000"/>
                </a:solidFill>
                <a:latin typeface="Century Gothic" panose="020B0502020202020204" charset="0"/>
                <a:cs typeface="Century Gothic" panose="020B0502020202020204" charset="0"/>
                <a:sym typeface="+mn-ea"/>
              </a:rPr>
              <a:t>Fail</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2.3s</a:t>
            </a:r>
            <a:endParaRPr lang="en-IN" sz="1600" b="1" dirty="0">
              <a:latin typeface="Century Gothic" panose="020B0502020202020204" charset="0"/>
              <a:cs typeface="Century Gothic" panose="020B0502020202020204" charset="0"/>
              <a:sym typeface="+mn-ea"/>
            </a:endParaRPr>
          </a:p>
        </p:txBody>
      </p:sp>
      <p:sp>
        <p:nvSpPr>
          <p:cNvPr id="5" name="椭圆 5">
            <a:extLst>
              <a:ext uri="{FF2B5EF4-FFF2-40B4-BE49-F238E27FC236}">
                <a16:creationId xmlns:a16="http://schemas.microsoft.com/office/drawing/2014/main" id="{7407C825-3BB1-4F3F-A6B2-DAEBD64AD23A}"/>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 name="椭圆 6">
            <a:extLst>
              <a:ext uri="{FF2B5EF4-FFF2-40B4-BE49-F238E27FC236}">
                <a16:creationId xmlns:a16="http://schemas.microsoft.com/office/drawing/2014/main" id="{4941F139-D8B1-4E43-8899-32F881DD8717}"/>
              </a:ext>
            </a:extLst>
          </p:cNvPr>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7">
            <a:extLst>
              <a:ext uri="{FF2B5EF4-FFF2-40B4-BE49-F238E27FC236}">
                <a16:creationId xmlns:a16="http://schemas.microsoft.com/office/drawing/2014/main" id="{1878C696-4244-4ABC-9574-2EF7C8CD1818}"/>
              </a:ext>
            </a:extLst>
          </p:cNvPr>
          <p:cNvSpPr/>
          <p:nvPr/>
        </p:nvSpPr>
        <p:spPr>
          <a:xfrm flipH="1">
            <a:off x="8134547" y="6156344"/>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椭圆 8">
            <a:extLst>
              <a:ext uri="{FF2B5EF4-FFF2-40B4-BE49-F238E27FC236}">
                <a16:creationId xmlns:a16="http://schemas.microsoft.com/office/drawing/2014/main" id="{22980ADF-57C7-4FDC-8233-F3ECF643B750}"/>
              </a:ext>
            </a:extLst>
          </p:cNvPr>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9" name="Rectangle: Rounded Corners 8">
            <a:extLst>
              <a:ext uri="{FF2B5EF4-FFF2-40B4-BE49-F238E27FC236}">
                <a16:creationId xmlns:a16="http://schemas.microsoft.com/office/drawing/2014/main" id="{E3C5A357-CBB3-494B-A7DD-3816AD135921}"/>
              </a:ext>
            </a:extLst>
          </p:cNvPr>
          <p:cNvSpPr/>
          <p:nvPr/>
        </p:nvSpPr>
        <p:spPr>
          <a:xfrm>
            <a:off x="4358487" y="1882159"/>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pitchFamily="34" charset="0"/>
                <a:cs typeface="Century Gothic" panose="020B0502020202020204" charset="0"/>
                <a:sym typeface="+mn-ea"/>
              </a:rPr>
              <a:t>Interaction to Next Paint (INP):</a:t>
            </a:r>
            <a:r>
              <a:rPr lang="en-IN" sz="1600" dirty="0">
                <a:latin typeface="Century Gothic" panose="020B0502020202020204" pitchFamily="34" charset="0"/>
                <a:cs typeface="Century Gothic" panose="020B0502020202020204" charset="0"/>
                <a:sym typeface="+mn-ea"/>
              </a:rPr>
              <a:t> </a:t>
            </a:r>
            <a:endParaRPr lang="en-IN" sz="1600" dirty="0">
              <a:latin typeface="Century Gothic" panose="020B0502020202020204" pitchFamily="3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63ms</a:t>
            </a:r>
          </a:p>
        </p:txBody>
      </p:sp>
      <p:sp>
        <p:nvSpPr>
          <p:cNvPr id="10" name="Rectangle: Rounded Corners 9">
            <a:extLst>
              <a:ext uri="{FF2B5EF4-FFF2-40B4-BE49-F238E27FC236}">
                <a16:creationId xmlns:a16="http://schemas.microsoft.com/office/drawing/2014/main" id="{107F1118-B793-4E6C-8106-5471877FCEEB}"/>
              </a:ext>
            </a:extLst>
          </p:cNvPr>
          <p:cNvSpPr/>
          <p:nvPr/>
        </p:nvSpPr>
        <p:spPr>
          <a:xfrm>
            <a:off x="2447171" y="3518082"/>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Cumulative Layout Shift (CLS):</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sym typeface="+mn-ea"/>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Score: 0.054</a:t>
            </a:r>
          </a:p>
        </p:txBody>
      </p:sp>
      <p:sp>
        <p:nvSpPr>
          <p:cNvPr id="11" name="Rectangle: Rounded Corners 10">
            <a:extLst>
              <a:ext uri="{FF2B5EF4-FFF2-40B4-BE49-F238E27FC236}">
                <a16:creationId xmlns:a16="http://schemas.microsoft.com/office/drawing/2014/main" id="{7FBF1C41-F954-44DE-9D30-570908DBF613}"/>
              </a:ext>
            </a:extLst>
          </p:cNvPr>
          <p:cNvSpPr/>
          <p:nvPr/>
        </p:nvSpPr>
        <p:spPr>
          <a:xfrm>
            <a:off x="4506882" y="5154006"/>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Speed Index (SI):</a:t>
            </a:r>
            <a:r>
              <a:rPr lang="en-IN" sz="1600" dirty="0">
                <a:latin typeface="Century Gothic" panose="020B0502020202020204" charset="0"/>
                <a:cs typeface="Century Gothic" panose="020B0502020202020204" charset="0"/>
                <a:sym typeface="+mn-ea"/>
              </a:rPr>
              <a:t> </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1.7s</a:t>
            </a:r>
          </a:p>
        </p:txBody>
      </p:sp>
      <p:sp>
        <p:nvSpPr>
          <p:cNvPr id="12" name="Rectangle: Rounded Corners 11">
            <a:extLst>
              <a:ext uri="{FF2B5EF4-FFF2-40B4-BE49-F238E27FC236}">
                <a16:creationId xmlns:a16="http://schemas.microsoft.com/office/drawing/2014/main" id="{6663C548-93DD-48CB-A842-6E81F585306F}"/>
              </a:ext>
            </a:extLst>
          </p:cNvPr>
          <p:cNvSpPr/>
          <p:nvPr/>
        </p:nvSpPr>
        <p:spPr>
          <a:xfrm>
            <a:off x="455450" y="5128057"/>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First </a:t>
            </a:r>
            <a:r>
              <a:rPr lang="en-IN" sz="1600" b="1" dirty="0" err="1">
                <a:latin typeface="Century Gothic" panose="020B0502020202020204" charset="0"/>
                <a:cs typeface="Century Gothic" panose="020B0502020202020204" charset="0"/>
                <a:sym typeface="+mn-ea"/>
              </a:rPr>
              <a:t>Contentful</a:t>
            </a:r>
            <a:r>
              <a:rPr lang="en-IN" sz="1600" b="1" dirty="0">
                <a:latin typeface="Century Gothic" panose="020B0502020202020204" charset="0"/>
                <a:cs typeface="Century Gothic" panose="020B0502020202020204" charset="0"/>
                <a:sym typeface="+mn-ea"/>
              </a:rPr>
              <a:t> Paint (FCP):</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0.6s</a:t>
            </a:r>
          </a:p>
        </p:txBody>
      </p:sp>
      <p:sp>
        <p:nvSpPr>
          <p:cNvPr id="13" name="矩形 24">
            <a:extLst>
              <a:ext uri="{FF2B5EF4-FFF2-40B4-BE49-F238E27FC236}">
                <a16:creationId xmlns:a16="http://schemas.microsoft.com/office/drawing/2014/main" id="{69F9A9FB-DD52-4F2B-BC36-DF96B1130B84}"/>
              </a:ext>
            </a:extLst>
          </p:cNvPr>
          <p:cNvSpPr/>
          <p:nvPr/>
        </p:nvSpPr>
        <p:spPr>
          <a:xfrm rot="16200000">
            <a:off x="4198118" y="-3310469"/>
            <a:ext cx="1538883" cy="9024217"/>
          </a:xfrm>
          <a:prstGeom prst="rect">
            <a:avLst/>
          </a:prstGeom>
        </p:spPr>
        <p:txBody>
          <a:bodyPr vert="eaVert" wrap="square">
            <a:spAutoFit/>
          </a:bodyPr>
          <a:lstStyle/>
          <a:p>
            <a:pPr algn="l"/>
            <a:r>
              <a:rPr lang="en-IN" altLang="en-US" sz="2400" b="1" dirty="0">
                <a:solidFill>
                  <a:srgbClr val="E966A0"/>
                </a:solidFill>
                <a:latin typeface="Century Gothic" panose="020B0502020202020204" pitchFamily="34" charset="0"/>
                <a:cs typeface="Arial" panose="020B0604020202020204" pitchFamily="34" charset="0"/>
              </a:rPr>
              <a:t>Page </a:t>
            </a:r>
            <a:r>
              <a:rPr lang="en-IN" altLang="en-US" sz="2800" b="1" dirty="0">
                <a:solidFill>
                  <a:srgbClr val="E966A0"/>
                </a:solidFill>
                <a:latin typeface="Century Gothic" panose="020B0502020202020204" pitchFamily="34" charset="0"/>
                <a:cs typeface="Arial" panose="020B0604020202020204" pitchFamily="34" charset="0"/>
              </a:rPr>
              <a:t>3: </a:t>
            </a:r>
            <a:r>
              <a:rPr lang="en-IN" altLang="en-US" sz="2000" b="1" dirty="0">
                <a:solidFill>
                  <a:srgbClr val="8585BF"/>
                </a:solidFill>
                <a:latin typeface="Century Gothic" panose="020B0502020202020204" pitchFamily="34" charset="0"/>
                <a:cs typeface="Arial" panose="020B0604020202020204" pitchFamily="34" charset="0"/>
              </a:rPr>
              <a:t>Contacts Page </a:t>
            </a:r>
            <a:r>
              <a:rPr lang="en-IN" altLang="en-US" sz="2000" u="sng" dirty="0">
                <a:solidFill>
                  <a:srgbClr val="8585BF"/>
                </a:solidFill>
                <a:latin typeface="Century Gothic" panose="020B0502020202020204" pitchFamily="34" charset="0"/>
                <a:cs typeface="Arial" panose="020B0604020202020204" pitchFamily="34" charset="0"/>
                <a:hlinkClick r:id="rId2"/>
              </a:rPr>
              <a:t>https://www.gofrugal.com/contact.html</a:t>
            </a:r>
            <a:endParaRPr lang="en-IN" altLang="en-US" sz="2000" u="sng" dirty="0">
              <a:solidFill>
                <a:srgbClr val="8585BF"/>
              </a:solidFill>
              <a:latin typeface="Century Gothic" panose="020B0502020202020204" pitchFamily="34" charset="0"/>
              <a:cs typeface="Arial" panose="020B0604020202020204" pitchFamily="34" charset="0"/>
            </a:endParaRPr>
          </a:p>
          <a:p>
            <a:pPr algn="l"/>
            <a:br>
              <a:rPr lang="en-IN" altLang="en-US" sz="2000" u="sng" dirty="0">
                <a:solidFill>
                  <a:srgbClr val="8585BF"/>
                </a:solidFill>
                <a:latin typeface="Century Gothic" panose="020B0502020202020204" pitchFamily="34" charset="0"/>
                <a:cs typeface="Arial" panose="020B0604020202020204" pitchFamily="34" charset="0"/>
              </a:rPr>
            </a:br>
            <a:r>
              <a:rPr lang="en-IN" altLang="en-US" sz="2000" u="sng" dirty="0">
                <a:solidFill>
                  <a:srgbClr val="E966A0"/>
                </a:solidFill>
                <a:latin typeface="Century Gothic" panose="020B0502020202020204" pitchFamily="34" charset="0"/>
                <a:cs typeface="Arial" panose="020B0604020202020204" pitchFamily="34" charset="0"/>
              </a:rPr>
              <a:t>Device:</a:t>
            </a:r>
            <a:r>
              <a:rPr lang="en-IN" altLang="en-US" sz="2000" dirty="0">
                <a:solidFill>
                  <a:srgbClr val="E966A0"/>
                </a:solidFill>
                <a:latin typeface="Century Gothic" panose="020B0502020202020204" pitchFamily="34" charset="0"/>
                <a:cs typeface="Arial" panose="020B0604020202020204" pitchFamily="34" charset="0"/>
              </a:rPr>
              <a:t> </a:t>
            </a:r>
            <a:r>
              <a:rPr lang="en-IN" altLang="en-US" sz="2000" dirty="0" err="1">
                <a:solidFill>
                  <a:srgbClr val="8585BF"/>
                </a:solidFill>
                <a:latin typeface="Century Gothic" panose="020B0502020202020204" pitchFamily="34" charset="0"/>
                <a:cs typeface="Arial" panose="020B0604020202020204" pitchFamily="34" charset="0"/>
              </a:rPr>
              <a:t>DeskTop</a:t>
            </a:r>
            <a:endParaRPr lang="en-IN" altLang="en-US" sz="2000" dirty="0">
              <a:solidFill>
                <a:srgbClr val="8585BF"/>
              </a:solidFill>
              <a:latin typeface="Century Gothic" panose="020B0502020202020204" pitchFamily="34" charset="0"/>
              <a:cs typeface="Arial" panose="020B0604020202020204" pitchFamily="34" charset="0"/>
            </a:endParaRPr>
          </a:p>
          <a:p>
            <a:pPr algn="l"/>
            <a:endParaRPr lang="en-IN" altLang="en-US" sz="2000" u="sng" dirty="0">
              <a:solidFill>
                <a:srgbClr val="8585BF"/>
              </a:solidFill>
              <a:latin typeface="Century Gothic" panose="020B0502020202020204" pitchFamily="34" charset="0"/>
              <a:cs typeface="Arial" panose="020B0604020202020204" pitchFamily="34" charset="0"/>
            </a:endParaRPr>
          </a:p>
        </p:txBody>
      </p:sp>
      <p:pic>
        <p:nvPicPr>
          <p:cNvPr id="17" name="Content Placeholder 6">
            <a:extLst>
              <a:ext uri="{FF2B5EF4-FFF2-40B4-BE49-F238E27FC236}">
                <a16:creationId xmlns:a16="http://schemas.microsoft.com/office/drawing/2014/main" id="{BC61ED3F-379C-47A7-B727-FD3BA85A61B3}"/>
              </a:ext>
            </a:extLst>
          </p:cNvPr>
          <p:cNvPicPr>
            <a:picLocks noGrp="1" noChangeAspect="1"/>
          </p:cNvPicPr>
          <p:nvPr>
            <p:ph sz="half" idx="1"/>
          </p:nvPr>
        </p:nvPicPr>
        <p:blipFill>
          <a:blip r:embed="rId3"/>
          <a:stretch>
            <a:fillRect/>
          </a:stretch>
        </p:blipFill>
        <p:spPr>
          <a:xfrm>
            <a:off x="9222456" y="4363722"/>
            <a:ext cx="1280160" cy="1188720"/>
          </a:xfrm>
          <a:prstGeom prst="rect">
            <a:avLst/>
          </a:prstGeom>
        </p:spPr>
      </p:pic>
      <p:pic>
        <p:nvPicPr>
          <p:cNvPr id="18" name="Content Placeholder 9">
            <a:extLst>
              <a:ext uri="{FF2B5EF4-FFF2-40B4-BE49-F238E27FC236}">
                <a16:creationId xmlns:a16="http://schemas.microsoft.com/office/drawing/2014/main" id="{632251D7-22CA-4DFD-8F46-C916909EBCA8}"/>
              </a:ext>
            </a:extLst>
          </p:cNvPr>
          <p:cNvPicPr>
            <a:picLocks noChangeAspect="1"/>
          </p:cNvPicPr>
          <p:nvPr/>
        </p:nvPicPr>
        <p:blipFill>
          <a:blip r:embed="rId4"/>
          <a:stretch>
            <a:fillRect/>
          </a:stretch>
        </p:blipFill>
        <p:spPr>
          <a:xfrm>
            <a:off x="7715905" y="1402336"/>
            <a:ext cx="4057848" cy="2824262"/>
          </a:xfrm>
          <a:prstGeom prst="rect">
            <a:avLst/>
          </a:prstGeom>
          <a:ln>
            <a:solidFill>
              <a:schemeClr val="tx1"/>
            </a:solidFill>
          </a:ln>
        </p:spPr>
      </p:pic>
    </p:spTree>
    <p:extLst>
      <p:ext uri="{BB962C8B-B14F-4D97-AF65-F5344CB8AC3E}">
        <p14:creationId xmlns:p14="http://schemas.microsoft.com/office/powerpoint/2010/main" val="3010232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a:extLst>
              <a:ext uri="{FF2B5EF4-FFF2-40B4-BE49-F238E27FC236}">
                <a16:creationId xmlns:a16="http://schemas.microsoft.com/office/drawing/2014/main" id="{D056F5A2-2915-49C4-B241-98C4A4490D81}"/>
              </a:ext>
            </a:extLst>
          </p:cNvPr>
          <p:cNvSpPr txBox="1"/>
          <p:nvPr/>
        </p:nvSpPr>
        <p:spPr>
          <a:xfrm>
            <a:off x="418826" y="1302476"/>
            <a:ext cx="10611847" cy="4893647"/>
          </a:xfrm>
          <a:prstGeom prst="rect">
            <a:avLst/>
          </a:prstGeom>
        </p:spPr>
        <p:txBody>
          <a:bodyPr wrap="square">
            <a:spAutoFit/>
          </a:bodyPr>
          <a:lstStyle/>
          <a:p>
            <a:pPr marL="0" indent="0"/>
            <a:r>
              <a:rPr lang="en-US" sz="1600" b="1" i="0" dirty="0">
                <a:solidFill>
                  <a:srgbClr val="00B050"/>
                </a:solidFill>
                <a:latin typeface="Century Gothic" panose="020B0502020202020204" pitchFamily="34" charset="0"/>
                <a:ea typeface="Roboto"/>
              </a:rPr>
              <a:t>STRENGTHS:</a:t>
            </a:r>
          </a:p>
          <a:p>
            <a:pPr marL="285750" indent="-285750">
              <a:buFont typeface="Arial" panose="020B0604020202020204" pitchFamily="34" charset="0"/>
              <a:buChar char="•"/>
            </a:pPr>
            <a:r>
              <a:rPr lang="en-US" sz="1400" i="0" dirty="0">
                <a:solidFill>
                  <a:srgbClr val="212121"/>
                </a:solidFill>
                <a:latin typeface="Century Gothic" panose="020B0502020202020204" pitchFamily="34" charset="0"/>
                <a:ea typeface="Roboto"/>
              </a:rPr>
              <a:t>All text remains </a:t>
            </a:r>
            <a:r>
              <a:rPr lang="en-US" sz="1400" b="1" i="0" dirty="0">
                <a:solidFill>
                  <a:srgbClr val="92D050"/>
                </a:solidFill>
                <a:latin typeface="Century Gothic" panose="020B0502020202020204" pitchFamily="34" charset="0"/>
                <a:ea typeface="Roboto"/>
              </a:rPr>
              <a:t>visible during </a:t>
            </a:r>
            <a:r>
              <a:rPr lang="en-US" sz="1400" b="1" i="0" dirty="0" err="1">
                <a:solidFill>
                  <a:srgbClr val="92D050"/>
                </a:solidFill>
                <a:latin typeface="Century Gothic" panose="020B0502020202020204" pitchFamily="34" charset="0"/>
                <a:ea typeface="Roboto"/>
              </a:rPr>
              <a:t>webfont</a:t>
            </a:r>
            <a:r>
              <a:rPr lang="en-US" sz="1400" b="1" i="0" dirty="0">
                <a:solidFill>
                  <a:srgbClr val="92D050"/>
                </a:solidFill>
                <a:latin typeface="Century Gothic" panose="020B0502020202020204" pitchFamily="34" charset="0"/>
                <a:ea typeface="Roboto"/>
              </a:rPr>
              <a:t> loads</a:t>
            </a:r>
          </a:p>
          <a:p>
            <a:pPr marL="285750" indent="-285750">
              <a:buFont typeface="Arial" panose="020B0604020202020204" pitchFamily="34" charset="0"/>
              <a:buChar char="•"/>
            </a:pPr>
            <a:r>
              <a:rPr lang="en-US" sz="1400" i="0" dirty="0">
                <a:solidFill>
                  <a:srgbClr val="212121"/>
                </a:solidFill>
                <a:latin typeface="Century Gothic" panose="020B0502020202020204" pitchFamily="34" charset="0"/>
                <a:ea typeface="Roboto"/>
              </a:rPr>
              <a:t>Image elements have </a:t>
            </a:r>
            <a:r>
              <a:rPr lang="en-US" sz="1400" b="1" i="0" dirty="0">
                <a:solidFill>
                  <a:srgbClr val="92D050"/>
                </a:solidFill>
                <a:latin typeface="Century Gothic" panose="020B0502020202020204" pitchFamily="34" charset="0"/>
                <a:ea typeface="Roboto"/>
              </a:rPr>
              <a:t>explicit width and height</a:t>
            </a:r>
          </a:p>
          <a:p>
            <a:endParaRPr lang="en-US" sz="1400" i="0" dirty="0">
              <a:solidFill>
                <a:srgbClr val="212121"/>
              </a:solidFill>
              <a:latin typeface="Century Gothic" panose="020B0502020202020204" pitchFamily="34" charset="0"/>
              <a:ea typeface="Roboto"/>
            </a:endParaRPr>
          </a:p>
          <a:p>
            <a:pPr marL="0" indent="0"/>
            <a:endParaRPr lang="en-US" sz="1400" b="1" i="0" dirty="0">
              <a:solidFill>
                <a:srgbClr val="212121"/>
              </a:solidFill>
              <a:latin typeface="Century Gothic" panose="020B0502020202020204" pitchFamily="34" charset="0"/>
              <a:ea typeface="Roboto"/>
            </a:endParaRPr>
          </a:p>
          <a:p>
            <a:r>
              <a:rPr lang="en-US" sz="1600" b="1" i="0" dirty="0">
                <a:solidFill>
                  <a:srgbClr val="FF0000"/>
                </a:solidFill>
                <a:latin typeface="Century Gothic" panose="020B0502020202020204" pitchFamily="34" charset="0"/>
                <a:ea typeface="Roboto"/>
              </a:rPr>
              <a:t>AREAS TO IMPROVEMENT: </a:t>
            </a:r>
            <a:r>
              <a:rPr lang="en-US" sz="1400" b="1" i="0" dirty="0">
                <a:solidFill>
                  <a:srgbClr val="212121"/>
                </a:solidFill>
                <a:latin typeface="Century Gothic" panose="020B0502020202020204" pitchFamily="34" charset="0"/>
                <a:ea typeface="Roboto"/>
              </a:rPr>
              <a:t>Accessibility Issues</a:t>
            </a:r>
            <a:endParaRPr lang="en-US" sz="1400" b="0" i="0" dirty="0">
              <a:solidFill>
                <a:srgbClr val="212121"/>
              </a:solidFill>
              <a:latin typeface="Century Gothic" panose="020B0502020202020204" pitchFamily="34" charset="0"/>
              <a:ea typeface="Roboto"/>
            </a:endParaRPr>
          </a:p>
          <a:p>
            <a:pPr marL="0" indent="0"/>
            <a:endParaRPr lang="en-US" sz="1400" b="1" i="0" dirty="0">
              <a:solidFill>
                <a:srgbClr val="FF0000"/>
              </a:solidFill>
              <a:latin typeface="Century Gothic" panose="020B0502020202020204" pitchFamily="34" charset="0"/>
              <a:ea typeface="Roboto"/>
            </a:endParaRPr>
          </a:p>
          <a:p>
            <a:pPr marL="285750" indent="-285750">
              <a:buFont typeface="Arial" panose="020B0604020202020204" pitchFamily="34" charset="0"/>
              <a:buChar char="•"/>
            </a:pPr>
            <a:r>
              <a:rPr lang="en-US" sz="1400" b="1" i="0" u="sng" dirty="0">
                <a:solidFill>
                  <a:srgbClr val="212121"/>
                </a:solidFill>
                <a:latin typeface="Century Gothic" panose="020B0502020202020204" pitchFamily="34" charset="0"/>
                <a:ea typeface="Roboto"/>
              </a:rPr>
              <a:t>Names and Labels: </a:t>
            </a:r>
            <a:r>
              <a:rPr lang="en-US" sz="1400" b="1" i="0" dirty="0">
                <a:solidFill>
                  <a:srgbClr val="FF0000"/>
                </a:solidFill>
                <a:latin typeface="Century Gothic" panose="020B0502020202020204" pitchFamily="34" charset="0"/>
                <a:ea typeface="Roboto"/>
              </a:rPr>
              <a:t>&lt;frame&gt; or &lt;iframe&gt; elements do not have a title. </a:t>
            </a:r>
            <a:r>
              <a:rPr lang="en-US" sz="1400" b="0" i="0" dirty="0">
                <a:solidFill>
                  <a:srgbClr val="212121"/>
                </a:solidFill>
                <a:latin typeface="Century Gothic" panose="020B0502020202020204" pitchFamily="34" charset="0"/>
                <a:ea typeface="Roboto"/>
              </a:rPr>
              <a:t>Screen reader users rely on frame titles to describe the contents of frames. </a:t>
            </a:r>
          </a:p>
          <a:p>
            <a:pPr marL="285750" indent="-285750">
              <a:buFont typeface="Arial" panose="020B0604020202020204" pitchFamily="34" charset="0"/>
              <a:buChar char="•"/>
            </a:pPr>
            <a:endParaRPr lang="en-US" sz="1400" b="0" i="0" dirty="0">
              <a:solidFill>
                <a:srgbClr val="212121"/>
              </a:solidFill>
              <a:latin typeface="Century Gothic" panose="020B0502020202020204" pitchFamily="34" charset="0"/>
              <a:ea typeface="Roboto"/>
            </a:endParaRPr>
          </a:p>
          <a:p>
            <a:pPr marL="285750" indent="-285750">
              <a:buFont typeface="Arial" panose="020B0604020202020204" pitchFamily="34" charset="0"/>
              <a:buChar char="•"/>
            </a:pPr>
            <a:r>
              <a:rPr lang="en-US" sz="1400" b="1" i="0" dirty="0">
                <a:solidFill>
                  <a:srgbClr val="FF0000"/>
                </a:solidFill>
                <a:latin typeface="Century Gothic" panose="020B0502020202020204" pitchFamily="34" charset="0"/>
                <a:ea typeface="Roboto"/>
              </a:rPr>
              <a:t>Form elements do not have associated labels</a:t>
            </a:r>
            <a:r>
              <a:rPr lang="en-US" altLang="en-US" sz="1400" b="1" i="0" dirty="0">
                <a:solidFill>
                  <a:srgbClr val="FF0000"/>
                </a:solidFill>
                <a:latin typeface="Century Gothic" panose="020B0502020202020204" pitchFamily="34" charset="0"/>
                <a:ea typeface="Roboto"/>
              </a:rPr>
              <a:t>.</a:t>
            </a:r>
          </a:p>
          <a:p>
            <a:pPr marL="285750" indent="-285750">
              <a:buFont typeface="Arial" panose="020B0604020202020204" pitchFamily="34" charset="0"/>
              <a:buChar char="•"/>
            </a:pPr>
            <a:endParaRPr lang="en-US" altLang="en-US" sz="1400" b="0" i="0" dirty="0">
              <a:solidFill>
                <a:srgbClr val="212121"/>
              </a:solidFill>
              <a:latin typeface="Century Gothic" panose="020B0502020202020204" pitchFamily="34" charset="0"/>
              <a:ea typeface="Roboto"/>
            </a:endParaRPr>
          </a:p>
          <a:p>
            <a:pPr marL="285750" indent="-285750">
              <a:buFont typeface="Arial" panose="020B0604020202020204" pitchFamily="34" charset="0"/>
              <a:buChar char="•"/>
            </a:pPr>
            <a:r>
              <a:rPr lang="en-US" altLang="en-US" sz="1400" b="1" i="0" dirty="0">
                <a:solidFill>
                  <a:srgbClr val="FF0000"/>
                </a:solidFill>
                <a:latin typeface="Century Gothic" panose="020B0502020202020204" pitchFamily="34" charset="0"/>
                <a:ea typeface="Roboto"/>
              </a:rPr>
              <a:t>Reduce unused CSS</a:t>
            </a:r>
          </a:p>
          <a:p>
            <a:pPr marL="285750" indent="-285750">
              <a:buFont typeface="Arial" panose="020B0604020202020204" pitchFamily="34" charset="0"/>
              <a:buChar char="•"/>
            </a:pPr>
            <a:endParaRPr lang="en-US" altLang="en-US" sz="1400" b="0" i="0" dirty="0">
              <a:solidFill>
                <a:srgbClr val="212121"/>
              </a:solidFill>
              <a:latin typeface="Century Gothic" panose="020B0502020202020204" pitchFamily="34" charset="0"/>
              <a:ea typeface="Roboto"/>
            </a:endParaRPr>
          </a:p>
          <a:p>
            <a:pPr marL="285750" indent="-285750">
              <a:buFont typeface="Arial" panose="020B0604020202020204" pitchFamily="34" charset="0"/>
              <a:buChar char="•"/>
            </a:pPr>
            <a:r>
              <a:rPr lang="en-US" altLang="en-US" sz="1400" b="1" i="0" dirty="0">
                <a:solidFill>
                  <a:srgbClr val="FF0000"/>
                </a:solidFill>
                <a:latin typeface="Century Gothic" panose="020B0502020202020204" pitchFamily="34" charset="0"/>
                <a:ea typeface="Roboto"/>
              </a:rPr>
              <a:t>Preload Largest </a:t>
            </a:r>
            <a:r>
              <a:rPr lang="en-US" altLang="en-US" sz="1400" b="1" i="0" dirty="0" err="1">
                <a:solidFill>
                  <a:srgbClr val="FF0000"/>
                </a:solidFill>
                <a:latin typeface="Century Gothic" panose="020B0502020202020204" pitchFamily="34" charset="0"/>
                <a:ea typeface="Roboto"/>
              </a:rPr>
              <a:t>Contentful</a:t>
            </a:r>
            <a:r>
              <a:rPr lang="en-US" altLang="en-US" sz="1400" b="1" i="0" dirty="0">
                <a:solidFill>
                  <a:srgbClr val="FF0000"/>
                </a:solidFill>
                <a:latin typeface="Century Gothic" panose="020B0502020202020204" pitchFamily="34" charset="0"/>
                <a:ea typeface="Roboto"/>
              </a:rPr>
              <a:t> Paint image</a:t>
            </a:r>
          </a:p>
          <a:p>
            <a:pPr marL="285750" indent="-285750">
              <a:buFont typeface="Arial" panose="020B0604020202020204" pitchFamily="34" charset="0"/>
              <a:buChar char="•"/>
            </a:pPr>
            <a:endParaRPr lang="en-US" altLang="en-US" sz="1400" b="0" i="0" dirty="0">
              <a:solidFill>
                <a:srgbClr val="212121"/>
              </a:solidFill>
              <a:latin typeface="Century Gothic" panose="020B0502020202020204" pitchFamily="34" charset="0"/>
              <a:ea typeface="Roboto"/>
            </a:endParaRPr>
          </a:p>
          <a:p>
            <a:pPr marL="285750" indent="-285750">
              <a:buFont typeface="Arial" panose="020B0604020202020204" pitchFamily="34" charset="0"/>
              <a:buChar char="•"/>
            </a:pPr>
            <a:r>
              <a:rPr lang="en-US" altLang="en-US" sz="1400" b="1" i="0" dirty="0">
                <a:solidFill>
                  <a:srgbClr val="FF0000"/>
                </a:solidFill>
                <a:latin typeface="Century Gothic" panose="020B0502020202020204" pitchFamily="34" charset="0"/>
                <a:ea typeface="Roboto"/>
              </a:rPr>
              <a:t>Does not use passive listeners </a:t>
            </a:r>
            <a:r>
              <a:rPr lang="en-US" altLang="en-US" sz="1400" b="0" i="0" dirty="0">
                <a:solidFill>
                  <a:srgbClr val="212121"/>
                </a:solidFill>
                <a:latin typeface="Century Gothic" panose="020B0502020202020204" pitchFamily="34" charset="0"/>
                <a:ea typeface="Roboto"/>
              </a:rPr>
              <a:t>to improve scrolling performance</a:t>
            </a:r>
          </a:p>
          <a:p>
            <a:pPr marL="285750" indent="-285750">
              <a:buFont typeface="Arial" panose="020B0604020202020204" pitchFamily="34" charset="0"/>
              <a:buChar char="•"/>
            </a:pPr>
            <a:endParaRPr lang="en-US" sz="1400" b="0" i="0" dirty="0">
              <a:solidFill>
                <a:srgbClr val="212121"/>
              </a:solidFill>
              <a:latin typeface="Century Gothic" panose="020B0502020202020204" pitchFamily="34" charset="0"/>
              <a:ea typeface="Roboto"/>
            </a:endParaRPr>
          </a:p>
          <a:p>
            <a:pPr marL="285750" indent="-285750">
              <a:buFont typeface="Arial" panose="020B0604020202020204" pitchFamily="34" charset="0"/>
              <a:buChar char="•"/>
            </a:pPr>
            <a:r>
              <a:rPr lang="en-US" sz="1400" b="0" i="0" dirty="0">
                <a:solidFill>
                  <a:srgbClr val="212121"/>
                </a:solidFill>
                <a:latin typeface="Century Gothic" panose="020B0502020202020204" pitchFamily="34" charset="0"/>
                <a:ea typeface="Roboto"/>
              </a:rPr>
              <a:t>Avoid an </a:t>
            </a:r>
            <a:r>
              <a:rPr lang="en-US" sz="1400" b="1" i="0" dirty="0">
                <a:solidFill>
                  <a:srgbClr val="FF0000"/>
                </a:solidFill>
                <a:latin typeface="Century Gothic" panose="020B0502020202020204" pitchFamily="34" charset="0"/>
                <a:ea typeface="Roboto"/>
              </a:rPr>
              <a:t>excessive DOM size</a:t>
            </a:r>
            <a:r>
              <a:rPr lang="en-US" altLang="en-US" sz="1400" b="1" i="0" dirty="0">
                <a:solidFill>
                  <a:srgbClr val="FF0000"/>
                </a:solidFill>
                <a:latin typeface="Century Gothic" panose="020B0502020202020204" pitchFamily="34" charset="0"/>
                <a:ea typeface="Roboto"/>
              </a:rPr>
              <a:t> </a:t>
            </a:r>
            <a:r>
              <a:rPr lang="en-US" altLang="en-US" sz="1400" b="0" i="0" dirty="0">
                <a:solidFill>
                  <a:srgbClr val="212121"/>
                </a:solidFill>
                <a:latin typeface="Century Gothic" panose="020B0502020202020204" pitchFamily="34" charset="0"/>
                <a:ea typeface="Roboto"/>
              </a:rPr>
              <a:t>as a large DOM will increase memory usage.</a:t>
            </a:r>
            <a:endParaRPr lang="en-US" sz="1400" b="0" i="0" dirty="0">
              <a:solidFill>
                <a:srgbClr val="212121"/>
              </a:solidFill>
              <a:latin typeface="Century Gothic" panose="020B0502020202020204" pitchFamily="34" charset="0"/>
              <a:ea typeface="Roboto"/>
            </a:endParaRPr>
          </a:p>
          <a:p>
            <a:endParaRPr lang="en-US" sz="1400" b="0" i="0" dirty="0">
              <a:solidFill>
                <a:srgbClr val="212121"/>
              </a:solidFill>
              <a:latin typeface="Century Gothic" panose="020B0502020202020204" pitchFamily="34" charset="0"/>
              <a:ea typeface="Roboto"/>
            </a:endParaRPr>
          </a:p>
          <a:p>
            <a:pPr marL="285750" indent="-285750">
              <a:buFont typeface="Arial" panose="020B0604020202020204" pitchFamily="34" charset="0"/>
              <a:buChar char="•"/>
            </a:pPr>
            <a:endParaRPr lang="en-US" sz="1400" b="0" i="0" dirty="0">
              <a:solidFill>
                <a:srgbClr val="212121"/>
              </a:solidFill>
              <a:latin typeface="Century Gothic" panose="020B0502020202020204" pitchFamily="34" charset="0"/>
              <a:ea typeface="Roboto"/>
            </a:endParaRPr>
          </a:p>
          <a:p>
            <a:pPr marL="0" indent="0"/>
            <a:endParaRPr lang="en-US" sz="1400" b="0" i="0" dirty="0">
              <a:solidFill>
                <a:srgbClr val="212121"/>
              </a:solidFill>
              <a:latin typeface="Century Gothic" panose="020B0502020202020204" pitchFamily="34" charset="0"/>
              <a:ea typeface="Roboto"/>
            </a:endParaRPr>
          </a:p>
        </p:txBody>
      </p:sp>
      <p:sp>
        <p:nvSpPr>
          <p:cNvPr id="5" name="椭圆 5">
            <a:extLst>
              <a:ext uri="{FF2B5EF4-FFF2-40B4-BE49-F238E27FC236}">
                <a16:creationId xmlns:a16="http://schemas.microsoft.com/office/drawing/2014/main" id="{D7C90B2A-C62D-4256-BE56-5BC4986236C0}"/>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 name="椭圆 6">
            <a:extLst>
              <a:ext uri="{FF2B5EF4-FFF2-40B4-BE49-F238E27FC236}">
                <a16:creationId xmlns:a16="http://schemas.microsoft.com/office/drawing/2014/main" id="{D4B05CC8-1ADA-40ED-B41B-0C1C84FEC941}"/>
              </a:ext>
            </a:extLst>
          </p:cNvPr>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7">
            <a:extLst>
              <a:ext uri="{FF2B5EF4-FFF2-40B4-BE49-F238E27FC236}">
                <a16:creationId xmlns:a16="http://schemas.microsoft.com/office/drawing/2014/main" id="{BD971BA5-233D-4B04-9849-9824943C0A8E}"/>
              </a:ext>
            </a:extLst>
          </p:cNvPr>
          <p:cNvSpPr/>
          <p:nvPr/>
        </p:nvSpPr>
        <p:spPr>
          <a:xfrm flipH="1">
            <a:off x="7545319" y="6329330"/>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椭圆 8">
            <a:extLst>
              <a:ext uri="{FF2B5EF4-FFF2-40B4-BE49-F238E27FC236}">
                <a16:creationId xmlns:a16="http://schemas.microsoft.com/office/drawing/2014/main" id="{5984854A-82DB-43DA-A4E6-659640B38FB0}"/>
              </a:ext>
            </a:extLst>
          </p:cNvPr>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1" name="矩形 24">
            <a:extLst>
              <a:ext uri="{FF2B5EF4-FFF2-40B4-BE49-F238E27FC236}">
                <a16:creationId xmlns:a16="http://schemas.microsoft.com/office/drawing/2014/main" id="{699FAA62-44A1-438A-810D-94B1A01625D8}"/>
              </a:ext>
            </a:extLst>
          </p:cNvPr>
          <p:cNvSpPr/>
          <p:nvPr/>
        </p:nvSpPr>
        <p:spPr>
          <a:xfrm rot="16200000">
            <a:off x="4700102" y="-3482068"/>
            <a:ext cx="461665" cy="9024217"/>
          </a:xfrm>
          <a:prstGeom prst="rect">
            <a:avLst/>
          </a:prstGeom>
        </p:spPr>
        <p:txBody>
          <a:bodyPr vert="eaVert" wrap="square">
            <a:spAutoFit/>
          </a:bodyPr>
          <a:lstStyle/>
          <a:p>
            <a:pPr algn="l"/>
            <a:r>
              <a:rPr lang="en-IN" altLang="en-US" b="1" dirty="0">
                <a:solidFill>
                  <a:srgbClr val="E966A0"/>
                </a:solidFill>
                <a:latin typeface="Century Gothic" panose="020B0502020202020204" pitchFamily="34" charset="0"/>
                <a:cs typeface="Arial" panose="020B0604020202020204" pitchFamily="34" charset="0"/>
              </a:rPr>
              <a:t>Page 3: </a:t>
            </a:r>
            <a:r>
              <a:rPr lang="en-IN" altLang="en-US" b="1" dirty="0">
                <a:solidFill>
                  <a:srgbClr val="8585BF"/>
                </a:solidFill>
                <a:latin typeface="Century Gothic" panose="020B0502020202020204" pitchFamily="34" charset="0"/>
                <a:cs typeface="Arial" panose="020B0604020202020204" pitchFamily="34" charset="0"/>
              </a:rPr>
              <a:t>Contacts Page </a:t>
            </a:r>
            <a:r>
              <a:rPr lang="en-IN" altLang="en-US" u="sng" dirty="0">
                <a:solidFill>
                  <a:srgbClr val="8585BF"/>
                </a:solidFill>
                <a:latin typeface="Century Gothic" panose="020B0502020202020204" pitchFamily="34" charset="0"/>
                <a:cs typeface="Arial" panose="020B0604020202020204" pitchFamily="34" charset="0"/>
                <a:hlinkClick r:id="rId2"/>
              </a:rPr>
              <a:t>https://www.gofrugal.com/contact.html</a:t>
            </a:r>
            <a:endParaRPr lang="en-IN" altLang="en-US" u="sng" dirty="0">
              <a:solidFill>
                <a:srgbClr val="8585BF"/>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3754264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6">
            <a:extLst>
              <a:ext uri="{FF2B5EF4-FFF2-40B4-BE49-F238E27FC236}">
                <a16:creationId xmlns:a16="http://schemas.microsoft.com/office/drawing/2014/main" id="{836006ED-6B9F-4D7D-A87F-4C246E34E9AF}"/>
              </a:ext>
            </a:extLst>
          </p:cNvPr>
          <p:cNvPicPr>
            <a:picLocks noGrp="1" noChangeAspect="1"/>
          </p:cNvPicPr>
          <p:nvPr>
            <p:ph sz="half" idx="1"/>
          </p:nvPr>
        </p:nvPicPr>
        <p:blipFill>
          <a:blip r:embed="rId2"/>
          <a:stretch>
            <a:fillRect/>
          </a:stretch>
        </p:blipFill>
        <p:spPr>
          <a:xfrm>
            <a:off x="10008930" y="5588681"/>
            <a:ext cx="1203960" cy="1226820"/>
          </a:xfrm>
          <a:prstGeom prst="rect">
            <a:avLst/>
          </a:prstGeom>
        </p:spPr>
      </p:pic>
      <p:sp>
        <p:nvSpPr>
          <p:cNvPr id="7" name="Rectangle: Rounded Corners 6">
            <a:extLst>
              <a:ext uri="{FF2B5EF4-FFF2-40B4-BE49-F238E27FC236}">
                <a16:creationId xmlns:a16="http://schemas.microsoft.com/office/drawing/2014/main" id="{1C58659F-CE1E-473C-A8E6-B16B4644E51B}"/>
              </a:ext>
            </a:extLst>
          </p:cNvPr>
          <p:cNvSpPr/>
          <p:nvPr/>
        </p:nvSpPr>
        <p:spPr>
          <a:xfrm>
            <a:off x="455450" y="2030861"/>
            <a:ext cx="2700000" cy="1440000"/>
          </a:xfrm>
          <a:prstGeom prst="roundRect">
            <a:avLst>
              <a:gd name="adj" fmla="val 10563"/>
            </a:avLst>
          </a:prstGeom>
          <a:solidFill>
            <a:srgbClr val="FFFFFF"/>
          </a:solidFill>
          <a:ln w="38100" cap="flat">
            <a:solidFill>
              <a:srgbClr val="FF000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Largest </a:t>
            </a:r>
            <a:r>
              <a:rPr lang="en-IN" sz="1600" b="1" dirty="0" err="1">
                <a:latin typeface="Century Gothic" panose="020B0502020202020204" charset="0"/>
                <a:cs typeface="Century Gothic" panose="020B0502020202020204" charset="0"/>
                <a:sym typeface="+mn-ea"/>
              </a:rPr>
              <a:t>Contentful</a:t>
            </a:r>
            <a:r>
              <a:rPr lang="en-IN" sz="1600" b="1" dirty="0">
                <a:latin typeface="Century Gothic" panose="020B0502020202020204" charset="0"/>
                <a:cs typeface="Century Gothic" panose="020B0502020202020204" charset="0"/>
                <a:sym typeface="+mn-ea"/>
              </a:rPr>
              <a:t> Paint (LCP): </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FF0000"/>
                </a:solidFill>
                <a:latin typeface="Century Gothic" panose="020B0502020202020204" charset="0"/>
                <a:cs typeface="Century Gothic" panose="020B0502020202020204" charset="0"/>
                <a:sym typeface="+mn-ea"/>
              </a:rPr>
              <a:t>Fail</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4.6s</a:t>
            </a:r>
            <a:endParaRPr lang="en-IN" sz="1600" b="1" dirty="0">
              <a:latin typeface="Century Gothic" panose="020B0502020202020204" charset="0"/>
              <a:cs typeface="Century Gothic" panose="020B0502020202020204" charset="0"/>
              <a:sym typeface="+mn-ea"/>
            </a:endParaRPr>
          </a:p>
        </p:txBody>
      </p:sp>
      <p:sp>
        <p:nvSpPr>
          <p:cNvPr id="8" name="矩形 24">
            <a:extLst>
              <a:ext uri="{FF2B5EF4-FFF2-40B4-BE49-F238E27FC236}">
                <a16:creationId xmlns:a16="http://schemas.microsoft.com/office/drawing/2014/main" id="{F8751371-3F33-4762-A631-493BA8902DDB}"/>
              </a:ext>
            </a:extLst>
          </p:cNvPr>
          <p:cNvSpPr/>
          <p:nvPr/>
        </p:nvSpPr>
        <p:spPr>
          <a:xfrm rot="16200000">
            <a:off x="4055276" y="-3019369"/>
            <a:ext cx="1477328" cy="8676976"/>
          </a:xfrm>
          <a:prstGeom prst="rect">
            <a:avLst/>
          </a:prstGeom>
        </p:spPr>
        <p:txBody>
          <a:bodyPr vert="eaVert" wrap="square">
            <a:spAutoFit/>
          </a:bodyPr>
          <a:lstStyle/>
          <a:p>
            <a:pPr algn="l"/>
            <a:r>
              <a:rPr lang="en-IN" altLang="en-US" sz="2400" b="1" dirty="0">
                <a:solidFill>
                  <a:srgbClr val="E966A0"/>
                </a:solidFill>
                <a:latin typeface="Century Gothic" panose="020B0502020202020204" pitchFamily="34" charset="0"/>
                <a:cs typeface="Arial" panose="020B0604020202020204" pitchFamily="34" charset="0"/>
              </a:rPr>
              <a:t>Page 4: </a:t>
            </a:r>
            <a:r>
              <a:rPr lang="en-IN" altLang="en-US" sz="2400" b="1" dirty="0">
                <a:solidFill>
                  <a:srgbClr val="8585BF"/>
                </a:solidFill>
                <a:latin typeface="Century Gothic" panose="020B0502020202020204" pitchFamily="34" charset="0"/>
                <a:cs typeface="Arial" panose="020B0604020202020204" pitchFamily="34" charset="0"/>
              </a:rPr>
              <a:t>Blog Page </a:t>
            </a:r>
            <a:r>
              <a:rPr lang="en-IN" altLang="en-US" sz="2000" u="sng" dirty="0">
                <a:solidFill>
                  <a:srgbClr val="8585BF"/>
                </a:solidFill>
                <a:latin typeface="Century Gothic" panose="020B0502020202020204" pitchFamily="34" charset="0"/>
                <a:cs typeface="Arial" panose="020B0604020202020204" pitchFamily="34" charset="0"/>
              </a:rPr>
              <a:t>https://www.gofrugal.com/blog/</a:t>
            </a:r>
          </a:p>
          <a:p>
            <a:pPr algn="l"/>
            <a:br>
              <a:rPr lang="en-IN" altLang="en-US" sz="2000" u="sng" dirty="0">
                <a:solidFill>
                  <a:srgbClr val="8585BF"/>
                </a:solidFill>
                <a:latin typeface="Century Gothic" panose="020B0502020202020204" pitchFamily="34" charset="0"/>
                <a:cs typeface="Arial" panose="020B0604020202020204" pitchFamily="34" charset="0"/>
              </a:rPr>
            </a:br>
            <a:r>
              <a:rPr lang="en-IN" altLang="en-US" sz="2000" u="sng" dirty="0">
                <a:solidFill>
                  <a:srgbClr val="E966A0"/>
                </a:solidFill>
                <a:latin typeface="Century Gothic" panose="020B0502020202020204" pitchFamily="34" charset="0"/>
                <a:cs typeface="Arial" panose="020B0604020202020204" pitchFamily="34" charset="0"/>
              </a:rPr>
              <a:t>Device:</a:t>
            </a:r>
            <a:r>
              <a:rPr lang="en-IN" altLang="en-US" sz="2000" dirty="0">
                <a:solidFill>
                  <a:srgbClr val="E966A0"/>
                </a:solidFill>
                <a:latin typeface="Century Gothic" panose="020B0502020202020204" pitchFamily="34" charset="0"/>
                <a:cs typeface="Arial" panose="020B0604020202020204" pitchFamily="34" charset="0"/>
              </a:rPr>
              <a:t> </a:t>
            </a:r>
            <a:r>
              <a:rPr lang="en-IN" altLang="en-US" sz="2000" dirty="0">
                <a:solidFill>
                  <a:srgbClr val="8585BF"/>
                </a:solidFill>
                <a:latin typeface="Century Gothic" panose="020B0502020202020204" pitchFamily="34" charset="0"/>
                <a:cs typeface="Arial" panose="020B0604020202020204" pitchFamily="34" charset="0"/>
              </a:rPr>
              <a:t>Mobile</a:t>
            </a:r>
          </a:p>
          <a:p>
            <a:pPr algn="l"/>
            <a:endParaRPr lang="en-IN" altLang="en-US" sz="2000" u="sng" dirty="0">
              <a:solidFill>
                <a:srgbClr val="8585BF"/>
              </a:solidFill>
              <a:latin typeface="Century Gothic" panose="020B0502020202020204" pitchFamily="34" charset="0"/>
              <a:cs typeface="Arial" panose="020B0604020202020204" pitchFamily="34" charset="0"/>
            </a:endParaRPr>
          </a:p>
        </p:txBody>
      </p:sp>
      <p:sp>
        <p:nvSpPr>
          <p:cNvPr id="9" name="椭圆 5">
            <a:extLst>
              <a:ext uri="{FF2B5EF4-FFF2-40B4-BE49-F238E27FC236}">
                <a16:creationId xmlns:a16="http://schemas.microsoft.com/office/drawing/2014/main" id="{1FCD1CA6-0AFA-4955-A9D2-6D7339656651}"/>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0" name="椭圆 6">
            <a:extLst>
              <a:ext uri="{FF2B5EF4-FFF2-40B4-BE49-F238E27FC236}">
                <a16:creationId xmlns:a16="http://schemas.microsoft.com/office/drawing/2014/main" id="{F35CE689-B0C2-4021-9ACD-801421A99CE6}"/>
              </a:ext>
            </a:extLst>
          </p:cNvPr>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1" name="椭圆 7">
            <a:extLst>
              <a:ext uri="{FF2B5EF4-FFF2-40B4-BE49-F238E27FC236}">
                <a16:creationId xmlns:a16="http://schemas.microsoft.com/office/drawing/2014/main" id="{E7CA1760-BB8E-4569-B7AE-98CEB88CA1F4}"/>
              </a:ext>
            </a:extLst>
          </p:cNvPr>
          <p:cNvSpPr/>
          <p:nvPr/>
        </p:nvSpPr>
        <p:spPr>
          <a:xfrm flipH="1">
            <a:off x="5361141" y="6156344"/>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2" name="椭圆 8">
            <a:extLst>
              <a:ext uri="{FF2B5EF4-FFF2-40B4-BE49-F238E27FC236}">
                <a16:creationId xmlns:a16="http://schemas.microsoft.com/office/drawing/2014/main" id="{CF8834EC-C763-429A-9775-30F5FD02E3D9}"/>
              </a:ext>
            </a:extLst>
          </p:cNvPr>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3" name="Rectangle: Rounded Corners 12">
            <a:extLst>
              <a:ext uri="{FF2B5EF4-FFF2-40B4-BE49-F238E27FC236}">
                <a16:creationId xmlns:a16="http://schemas.microsoft.com/office/drawing/2014/main" id="{F84BABDE-07FB-4D41-94F0-8F110A2516D3}"/>
              </a:ext>
            </a:extLst>
          </p:cNvPr>
          <p:cNvSpPr/>
          <p:nvPr/>
        </p:nvSpPr>
        <p:spPr>
          <a:xfrm>
            <a:off x="3492356" y="2030861"/>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pitchFamily="34" charset="0"/>
                <a:cs typeface="Century Gothic" panose="020B0502020202020204" charset="0"/>
                <a:sym typeface="+mn-ea"/>
              </a:rPr>
              <a:t>Interaction to Next Paint (INP):</a:t>
            </a:r>
            <a:r>
              <a:rPr lang="en-IN" sz="1600" dirty="0">
                <a:latin typeface="Century Gothic" panose="020B0502020202020204" pitchFamily="34" charset="0"/>
                <a:cs typeface="Century Gothic" panose="020B0502020202020204" charset="0"/>
                <a:sym typeface="+mn-ea"/>
              </a:rPr>
              <a:t> </a:t>
            </a:r>
            <a:endParaRPr lang="en-IN" sz="1600" dirty="0">
              <a:latin typeface="Century Gothic" panose="020B0502020202020204" pitchFamily="3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a:t>
            </a:r>
            <a:r>
              <a:rPr lang="en-US" altLang="en-IN" sz="1600" dirty="0">
                <a:latin typeface="Century Gothic" panose="020B0502020202020204" charset="0"/>
                <a:cs typeface="Century Gothic" panose="020B0502020202020204" charset="0"/>
                <a:sym typeface="+mn-ea"/>
              </a:rPr>
              <a:t>1</a:t>
            </a:r>
            <a:r>
              <a:rPr lang="en-IN" altLang="en-US" sz="1600" dirty="0">
                <a:latin typeface="Century Gothic" panose="020B0502020202020204" charset="0"/>
                <a:cs typeface="Century Gothic" panose="020B0502020202020204" charset="0"/>
                <a:sym typeface="+mn-ea"/>
              </a:rPr>
              <a:t>20</a:t>
            </a:r>
            <a:r>
              <a:rPr lang="en-US" altLang="en-IN" sz="1600" dirty="0">
                <a:latin typeface="Century Gothic" panose="020B0502020202020204" charset="0"/>
                <a:cs typeface="Century Gothic" panose="020B0502020202020204" charset="0"/>
                <a:sym typeface="+mn-ea"/>
              </a:rPr>
              <a:t>m</a:t>
            </a:r>
            <a:r>
              <a:rPr lang="en-IN" sz="1600" dirty="0">
                <a:latin typeface="Century Gothic" panose="020B0502020202020204" charset="0"/>
                <a:cs typeface="Century Gothic" panose="020B0502020202020204" charset="0"/>
                <a:sym typeface="+mn-ea"/>
              </a:rPr>
              <a:t>s</a:t>
            </a:r>
          </a:p>
        </p:txBody>
      </p:sp>
      <p:sp>
        <p:nvSpPr>
          <p:cNvPr id="14" name="Rectangle: Rounded Corners 13">
            <a:extLst>
              <a:ext uri="{FF2B5EF4-FFF2-40B4-BE49-F238E27FC236}">
                <a16:creationId xmlns:a16="http://schemas.microsoft.com/office/drawing/2014/main" id="{FE4E3AAD-3E84-41E8-B1A2-0B15F58A64F7}"/>
              </a:ext>
            </a:extLst>
          </p:cNvPr>
          <p:cNvSpPr/>
          <p:nvPr/>
        </p:nvSpPr>
        <p:spPr>
          <a:xfrm>
            <a:off x="6529263" y="2030861"/>
            <a:ext cx="2700000" cy="1440000"/>
          </a:xfrm>
          <a:prstGeom prst="roundRect">
            <a:avLst>
              <a:gd name="adj" fmla="val 10563"/>
            </a:avLst>
          </a:prstGeom>
          <a:solidFill>
            <a:srgbClr val="FFFFFF"/>
          </a:solidFill>
          <a:ln w="38100" cap="flat">
            <a:solidFill>
              <a:srgbClr val="FF000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Cumulative Layout Shift (CLS):</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FF0000"/>
                </a:solidFill>
                <a:latin typeface="Century Gothic" panose="020B0502020202020204" charset="0"/>
                <a:cs typeface="Century Gothic" panose="020B0502020202020204" charset="0"/>
                <a:sym typeface="+mn-ea"/>
              </a:rPr>
              <a:t>Fail</a:t>
            </a:r>
            <a:endParaRPr lang="en-IN" sz="1600" dirty="0">
              <a:latin typeface="Century Gothic" panose="020B0502020202020204" charset="0"/>
              <a:cs typeface="Century Gothic" panose="020B0502020202020204" charset="0"/>
              <a:sym typeface="+mn-ea"/>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Score: 0.412</a:t>
            </a:r>
          </a:p>
        </p:txBody>
      </p:sp>
      <p:sp>
        <p:nvSpPr>
          <p:cNvPr id="15" name="Rectangle: Rounded Corners 14">
            <a:extLst>
              <a:ext uri="{FF2B5EF4-FFF2-40B4-BE49-F238E27FC236}">
                <a16:creationId xmlns:a16="http://schemas.microsoft.com/office/drawing/2014/main" id="{33FE29DD-79A8-4CF0-87FF-92E20787E8FE}"/>
              </a:ext>
            </a:extLst>
          </p:cNvPr>
          <p:cNvSpPr/>
          <p:nvPr/>
        </p:nvSpPr>
        <p:spPr>
          <a:xfrm>
            <a:off x="5053545" y="3735039"/>
            <a:ext cx="2700000" cy="1440000"/>
          </a:xfrm>
          <a:prstGeom prst="roundRect">
            <a:avLst>
              <a:gd name="adj" fmla="val 10563"/>
            </a:avLst>
          </a:prstGeom>
          <a:solidFill>
            <a:srgbClr val="FFFFFF"/>
          </a:solidFill>
          <a:ln w="38100" cap="flat">
            <a:solidFill>
              <a:srgbClr val="FF000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Speed Index (SI):</a:t>
            </a:r>
            <a:r>
              <a:rPr lang="en-IN" sz="1600" dirty="0">
                <a:latin typeface="Century Gothic" panose="020B0502020202020204" charset="0"/>
                <a:cs typeface="Century Gothic" panose="020B0502020202020204" charset="0"/>
                <a:sym typeface="+mn-ea"/>
              </a:rPr>
              <a:t> </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FF0000"/>
                </a:solidFill>
                <a:latin typeface="Century Gothic" panose="020B0502020202020204" charset="0"/>
                <a:cs typeface="Century Gothic" panose="020B0502020202020204" charset="0"/>
                <a:sym typeface="+mn-ea"/>
              </a:rPr>
              <a:t>Fail</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1.7s</a:t>
            </a:r>
          </a:p>
        </p:txBody>
      </p:sp>
      <p:sp>
        <p:nvSpPr>
          <p:cNvPr id="16" name="Rectangle: Rounded Corners 15">
            <a:extLst>
              <a:ext uri="{FF2B5EF4-FFF2-40B4-BE49-F238E27FC236}">
                <a16:creationId xmlns:a16="http://schemas.microsoft.com/office/drawing/2014/main" id="{48D94E7E-1CEB-42EC-870F-605A5A65D19B}"/>
              </a:ext>
            </a:extLst>
          </p:cNvPr>
          <p:cNvSpPr/>
          <p:nvPr/>
        </p:nvSpPr>
        <p:spPr>
          <a:xfrm>
            <a:off x="2102109" y="3752881"/>
            <a:ext cx="2700000" cy="1440000"/>
          </a:xfrm>
          <a:prstGeom prst="roundRect">
            <a:avLst>
              <a:gd name="adj" fmla="val 10563"/>
            </a:avLst>
          </a:prstGeom>
          <a:solidFill>
            <a:srgbClr val="FFFFFF"/>
          </a:solidFill>
          <a:ln w="38100" cap="flat">
            <a:solidFill>
              <a:srgbClr val="FF000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First </a:t>
            </a:r>
            <a:r>
              <a:rPr lang="en-IN" sz="1600" b="1" dirty="0" err="1">
                <a:latin typeface="Century Gothic" panose="020B0502020202020204" charset="0"/>
                <a:cs typeface="Century Gothic" panose="020B0502020202020204" charset="0"/>
                <a:sym typeface="+mn-ea"/>
              </a:rPr>
              <a:t>Contentful</a:t>
            </a:r>
            <a:r>
              <a:rPr lang="en-IN" sz="1600" b="1" dirty="0">
                <a:latin typeface="Century Gothic" panose="020B0502020202020204" charset="0"/>
                <a:cs typeface="Century Gothic" panose="020B0502020202020204" charset="0"/>
                <a:sym typeface="+mn-ea"/>
              </a:rPr>
              <a:t> Paint (FCP):</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FF0000"/>
                </a:solidFill>
                <a:latin typeface="Century Gothic" panose="020B0502020202020204" charset="0"/>
                <a:cs typeface="Century Gothic" panose="020B0502020202020204" charset="0"/>
                <a:sym typeface="+mn-ea"/>
              </a:rPr>
              <a:t>Fail</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2.4s</a:t>
            </a:r>
          </a:p>
        </p:txBody>
      </p:sp>
      <p:sp>
        <p:nvSpPr>
          <p:cNvPr id="17" name="Text Box 6">
            <a:extLst>
              <a:ext uri="{FF2B5EF4-FFF2-40B4-BE49-F238E27FC236}">
                <a16:creationId xmlns:a16="http://schemas.microsoft.com/office/drawing/2014/main" id="{86CE66C5-631B-4731-823B-842201266AE5}"/>
              </a:ext>
            </a:extLst>
          </p:cNvPr>
          <p:cNvSpPr txBox="1"/>
          <p:nvPr/>
        </p:nvSpPr>
        <p:spPr>
          <a:xfrm>
            <a:off x="259820" y="5265565"/>
            <a:ext cx="9201417" cy="2023961"/>
          </a:xfrm>
          <a:prstGeom prst="rect">
            <a:avLst/>
          </a:prstGeom>
          <a:noFill/>
        </p:spPr>
        <p:txBody>
          <a:bodyPr wrap="square" rtlCol="0">
            <a:noAutofit/>
          </a:bodyPr>
          <a:lstStyle/>
          <a:p>
            <a:pPr>
              <a:buFont typeface="Arial" panose="020B0604020202020204" pitchFamily="34" charset="0"/>
            </a:pPr>
            <a:r>
              <a:rPr lang="en-IN" sz="1600" b="1" dirty="0">
                <a:solidFill>
                  <a:srgbClr val="E966A0"/>
                </a:solidFill>
                <a:latin typeface="Century Gothic" panose="020B0502020202020204" charset="0"/>
                <a:cs typeface="Century Gothic" panose="020B0502020202020204" charset="0"/>
                <a:sym typeface="+mn-ea"/>
              </a:rPr>
              <a:t>Recommendations:</a:t>
            </a:r>
          </a:p>
          <a:p>
            <a:pPr marL="285750" indent="-285750">
              <a:buFont typeface="Arial" panose="020B0604020202020204" pitchFamily="34" charset="0"/>
              <a:buChar char="•"/>
            </a:pPr>
            <a:r>
              <a:rPr lang="en-IN" sz="1600" b="1" dirty="0">
                <a:latin typeface="Century Gothic" panose="020B0502020202020204" charset="0"/>
                <a:cs typeface="Century Gothic" panose="020B0502020202020204" charset="0"/>
                <a:sym typeface="+mn-ea"/>
              </a:rPr>
              <a:t>Optimize images: </a:t>
            </a:r>
            <a:r>
              <a:rPr lang="en-IN" sz="1600" dirty="0">
                <a:latin typeface="Century Gothic" panose="020B0502020202020204" charset="0"/>
                <a:cs typeface="Century Gothic" panose="020B0502020202020204" charset="0"/>
                <a:sym typeface="+mn-ea"/>
              </a:rPr>
              <a:t>Reduce the size of images without affecting quality.</a:t>
            </a:r>
          </a:p>
          <a:p>
            <a:pPr marL="285750" indent="-285750">
              <a:buFont typeface="Arial" panose="020B0604020202020204" pitchFamily="34" charset="0"/>
              <a:buChar char="•"/>
            </a:pPr>
            <a:r>
              <a:rPr lang="en-IN" sz="1600" b="1" dirty="0">
                <a:latin typeface="Century Gothic" panose="020B0502020202020204" charset="0"/>
                <a:cs typeface="Century Gothic" panose="020B0502020202020204" charset="0"/>
                <a:sym typeface="+mn-ea"/>
              </a:rPr>
              <a:t>Eliminate render-blocking resources: </a:t>
            </a:r>
            <a:r>
              <a:rPr lang="en-IN" sz="1600" dirty="0">
                <a:latin typeface="Century Gothic" panose="020B0502020202020204" charset="0"/>
                <a:cs typeface="Century Gothic" panose="020B0502020202020204" charset="0"/>
                <a:sym typeface="+mn-ea"/>
              </a:rPr>
              <a:t>JavaScript and CSS are common render-blocking resources that can slow down loading speed.</a:t>
            </a:r>
            <a:endParaRPr lang="en-IN" sz="1600" dirty="0">
              <a:latin typeface="Century Gothic" panose="020B0502020202020204" charset="0"/>
              <a:cs typeface="Century Gothic" panose="020B0502020202020204" charset="0"/>
            </a:endParaRPr>
          </a:p>
          <a:p>
            <a:pPr>
              <a:buFont typeface="Arial" panose="020B0604020202020204" pitchFamily="34" charset="0"/>
            </a:pPr>
            <a:endParaRPr lang="en-IN" sz="1600" dirty="0">
              <a:latin typeface="Century Gothic" panose="020B0502020202020204" charset="0"/>
              <a:cs typeface="Century Gothic" panose="020B0502020202020204" charset="0"/>
            </a:endParaRPr>
          </a:p>
          <a:p>
            <a:pPr>
              <a:buFont typeface="Arial" panose="020B0604020202020204" pitchFamily="34" charset="0"/>
            </a:pPr>
            <a:endParaRPr lang="en-IN" sz="1600" dirty="0">
              <a:latin typeface="Century Gothic" panose="020B0502020202020204" charset="0"/>
              <a:cs typeface="Century Gothic" panose="020B0502020202020204" charset="0"/>
            </a:endParaRPr>
          </a:p>
        </p:txBody>
      </p:sp>
      <p:pic>
        <p:nvPicPr>
          <p:cNvPr id="6" name="Content Placeholder 10">
            <a:extLst>
              <a:ext uri="{FF2B5EF4-FFF2-40B4-BE49-F238E27FC236}">
                <a16:creationId xmlns:a16="http://schemas.microsoft.com/office/drawing/2014/main" id="{4A7C6198-5395-4C79-8069-B47D1BCB5AE8}"/>
              </a:ext>
            </a:extLst>
          </p:cNvPr>
          <p:cNvPicPr>
            <a:picLocks noChangeAspect="1"/>
          </p:cNvPicPr>
          <p:nvPr/>
        </p:nvPicPr>
        <p:blipFill>
          <a:blip r:embed="rId3"/>
          <a:stretch>
            <a:fillRect/>
          </a:stretch>
        </p:blipFill>
        <p:spPr>
          <a:xfrm>
            <a:off x="9485272" y="950557"/>
            <a:ext cx="2251276" cy="4484542"/>
          </a:xfrm>
          <a:prstGeom prst="rect">
            <a:avLst/>
          </a:prstGeom>
          <a:ln>
            <a:solidFill>
              <a:schemeClr val="tx1"/>
            </a:solidFill>
          </a:ln>
        </p:spPr>
      </p:pic>
    </p:spTree>
    <p:extLst>
      <p:ext uri="{BB962C8B-B14F-4D97-AF65-F5344CB8AC3E}">
        <p14:creationId xmlns:p14="http://schemas.microsoft.com/office/powerpoint/2010/main" val="3864774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621027C3-6F75-42E7-95E1-D2E95F43D28E}"/>
              </a:ext>
            </a:extLst>
          </p:cNvPr>
          <p:cNvSpPr/>
          <p:nvPr/>
        </p:nvSpPr>
        <p:spPr>
          <a:xfrm>
            <a:off x="455450" y="1882159"/>
            <a:ext cx="2700000" cy="1440000"/>
          </a:xfrm>
          <a:prstGeom prst="roundRect">
            <a:avLst>
              <a:gd name="adj" fmla="val 10563"/>
            </a:avLst>
          </a:prstGeom>
          <a:solidFill>
            <a:srgbClr val="FFFFFF"/>
          </a:solidFill>
          <a:ln w="38100" cap="flat">
            <a:solidFill>
              <a:srgbClr val="FF000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Largest </a:t>
            </a:r>
            <a:r>
              <a:rPr lang="en-IN" sz="1600" b="1" dirty="0" err="1">
                <a:latin typeface="Century Gothic" panose="020B0502020202020204" charset="0"/>
                <a:cs typeface="Century Gothic" panose="020B0502020202020204" charset="0"/>
                <a:sym typeface="+mn-ea"/>
              </a:rPr>
              <a:t>Contentful</a:t>
            </a:r>
            <a:r>
              <a:rPr lang="en-IN" sz="1600" b="1" dirty="0">
                <a:latin typeface="Century Gothic" panose="020B0502020202020204" charset="0"/>
                <a:cs typeface="Century Gothic" panose="020B0502020202020204" charset="0"/>
                <a:sym typeface="+mn-ea"/>
              </a:rPr>
              <a:t> Paint (LCP): </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FF0000"/>
                </a:solidFill>
                <a:latin typeface="Century Gothic" panose="020B0502020202020204" charset="0"/>
                <a:cs typeface="Century Gothic" panose="020B0502020202020204" charset="0"/>
                <a:sym typeface="+mn-ea"/>
              </a:rPr>
              <a:t>Fail</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1.2s</a:t>
            </a:r>
            <a:endParaRPr lang="en-IN" sz="1600" b="1" dirty="0">
              <a:latin typeface="Century Gothic" panose="020B0502020202020204" charset="0"/>
              <a:cs typeface="Century Gothic" panose="020B0502020202020204" charset="0"/>
              <a:sym typeface="+mn-ea"/>
            </a:endParaRPr>
          </a:p>
        </p:txBody>
      </p:sp>
      <p:sp>
        <p:nvSpPr>
          <p:cNvPr id="17" name="椭圆 5">
            <a:extLst>
              <a:ext uri="{FF2B5EF4-FFF2-40B4-BE49-F238E27FC236}">
                <a16:creationId xmlns:a16="http://schemas.microsoft.com/office/drawing/2014/main" id="{039A89D9-1714-40DA-941A-35D254DF6BB5}"/>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8" name="椭圆 6">
            <a:extLst>
              <a:ext uri="{FF2B5EF4-FFF2-40B4-BE49-F238E27FC236}">
                <a16:creationId xmlns:a16="http://schemas.microsoft.com/office/drawing/2014/main" id="{72BF7194-25CD-4831-B920-0A87050797B9}"/>
              </a:ext>
            </a:extLst>
          </p:cNvPr>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9" name="椭圆 7">
            <a:extLst>
              <a:ext uri="{FF2B5EF4-FFF2-40B4-BE49-F238E27FC236}">
                <a16:creationId xmlns:a16="http://schemas.microsoft.com/office/drawing/2014/main" id="{2CE9428B-AFCA-4C2C-B43C-CF66DFED421B}"/>
              </a:ext>
            </a:extLst>
          </p:cNvPr>
          <p:cNvSpPr/>
          <p:nvPr/>
        </p:nvSpPr>
        <p:spPr>
          <a:xfrm flipH="1">
            <a:off x="8134547" y="6156344"/>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20" name="椭圆 8">
            <a:extLst>
              <a:ext uri="{FF2B5EF4-FFF2-40B4-BE49-F238E27FC236}">
                <a16:creationId xmlns:a16="http://schemas.microsoft.com/office/drawing/2014/main" id="{5E5884DF-4705-4A41-91BB-34AC3D99329B}"/>
              </a:ext>
            </a:extLst>
          </p:cNvPr>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21" name="Rectangle: Rounded Corners 20">
            <a:extLst>
              <a:ext uri="{FF2B5EF4-FFF2-40B4-BE49-F238E27FC236}">
                <a16:creationId xmlns:a16="http://schemas.microsoft.com/office/drawing/2014/main" id="{8D535CE9-69DF-43D2-98BB-674A13D27710}"/>
              </a:ext>
            </a:extLst>
          </p:cNvPr>
          <p:cNvSpPr/>
          <p:nvPr/>
        </p:nvSpPr>
        <p:spPr>
          <a:xfrm>
            <a:off x="4358487" y="1882159"/>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pitchFamily="34" charset="0"/>
                <a:cs typeface="Century Gothic" panose="020B0502020202020204" charset="0"/>
                <a:sym typeface="+mn-ea"/>
              </a:rPr>
              <a:t>Interaction to Next Paint (INP):</a:t>
            </a:r>
            <a:r>
              <a:rPr lang="en-IN" sz="1600" dirty="0">
                <a:latin typeface="Century Gothic" panose="020B0502020202020204" pitchFamily="34" charset="0"/>
                <a:cs typeface="Century Gothic" panose="020B0502020202020204" charset="0"/>
                <a:sym typeface="+mn-ea"/>
              </a:rPr>
              <a:t> </a:t>
            </a:r>
            <a:endParaRPr lang="en-IN" sz="1600" dirty="0">
              <a:latin typeface="Century Gothic" panose="020B0502020202020204" pitchFamily="3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60ms</a:t>
            </a:r>
          </a:p>
        </p:txBody>
      </p:sp>
      <p:sp>
        <p:nvSpPr>
          <p:cNvPr id="22" name="Rectangle: Rounded Corners 21">
            <a:extLst>
              <a:ext uri="{FF2B5EF4-FFF2-40B4-BE49-F238E27FC236}">
                <a16:creationId xmlns:a16="http://schemas.microsoft.com/office/drawing/2014/main" id="{DAF28C28-7ED6-45A9-B284-91228AD30EDF}"/>
              </a:ext>
            </a:extLst>
          </p:cNvPr>
          <p:cNvSpPr/>
          <p:nvPr/>
        </p:nvSpPr>
        <p:spPr>
          <a:xfrm>
            <a:off x="2447171" y="3518082"/>
            <a:ext cx="2700000" cy="1440000"/>
          </a:xfrm>
          <a:prstGeom prst="roundRect">
            <a:avLst>
              <a:gd name="adj" fmla="val 10563"/>
            </a:avLst>
          </a:prstGeom>
          <a:solidFill>
            <a:srgbClr val="FFFFFF"/>
          </a:solidFill>
          <a:ln w="38100" cap="flat">
            <a:solidFill>
              <a:srgbClr val="FF000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Cumulative Layout Shift (CLS):</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FF0000"/>
                </a:solidFill>
                <a:latin typeface="Century Gothic" panose="020B0502020202020204" charset="0"/>
                <a:cs typeface="Century Gothic" panose="020B0502020202020204" charset="0"/>
                <a:sym typeface="+mn-ea"/>
              </a:rPr>
              <a:t>Fail</a:t>
            </a:r>
            <a:endParaRPr lang="en-IN" sz="1600" dirty="0">
              <a:latin typeface="Century Gothic" panose="020B0502020202020204" charset="0"/>
              <a:cs typeface="Century Gothic" panose="020B0502020202020204" charset="0"/>
              <a:sym typeface="+mn-ea"/>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Score: 0.354</a:t>
            </a:r>
          </a:p>
        </p:txBody>
      </p:sp>
      <p:sp>
        <p:nvSpPr>
          <p:cNvPr id="23" name="Rectangle: Rounded Corners 22">
            <a:extLst>
              <a:ext uri="{FF2B5EF4-FFF2-40B4-BE49-F238E27FC236}">
                <a16:creationId xmlns:a16="http://schemas.microsoft.com/office/drawing/2014/main" id="{DA0FBC24-0F6D-4805-A9E5-B3F4E34D959F}"/>
              </a:ext>
            </a:extLst>
          </p:cNvPr>
          <p:cNvSpPr/>
          <p:nvPr/>
        </p:nvSpPr>
        <p:spPr>
          <a:xfrm>
            <a:off x="4506882" y="5154006"/>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Speed Index (SI):</a:t>
            </a:r>
            <a:r>
              <a:rPr lang="en-IN" sz="1600" dirty="0">
                <a:latin typeface="Century Gothic" panose="020B0502020202020204" charset="0"/>
                <a:cs typeface="Century Gothic" panose="020B0502020202020204" charset="0"/>
                <a:sym typeface="+mn-ea"/>
              </a:rPr>
              <a:t> </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1.3s</a:t>
            </a:r>
          </a:p>
        </p:txBody>
      </p:sp>
      <p:sp>
        <p:nvSpPr>
          <p:cNvPr id="24" name="Rectangle: Rounded Corners 23">
            <a:extLst>
              <a:ext uri="{FF2B5EF4-FFF2-40B4-BE49-F238E27FC236}">
                <a16:creationId xmlns:a16="http://schemas.microsoft.com/office/drawing/2014/main" id="{E5493781-489E-455E-82A1-CF597686FED9}"/>
              </a:ext>
            </a:extLst>
          </p:cNvPr>
          <p:cNvSpPr/>
          <p:nvPr/>
        </p:nvSpPr>
        <p:spPr>
          <a:xfrm>
            <a:off x="455450" y="5128057"/>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First </a:t>
            </a:r>
            <a:r>
              <a:rPr lang="en-IN" sz="1600" b="1" dirty="0" err="1">
                <a:latin typeface="Century Gothic" panose="020B0502020202020204" charset="0"/>
                <a:cs typeface="Century Gothic" panose="020B0502020202020204" charset="0"/>
                <a:sym typeface="+mn-ea"/>
              </a:rPr>
              <a:t>Contentful</a:t>
            </a:r>
            <a:r>
              <a:rPr lang="en-IN" sz="1600" b="1" dirty="0">
                <a:latin typeface="Century Gothic" panose="020B0502020202020204" charset="0"/>
                <a:cs typeface="Century Gothic" panose="020B0502020202020204" charset="0"/>
                <a:sym typeface="+mn-ea"/>
              </a:rPr>
              <a:t> Paint (FCP):</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0.8s</a:t>
            </a:r>
          </a:p>
        </p:txBody>
      </p:sp>
      <p:sp>
        <p:nvSpPr>
          <p:cNvPr id="28" name="矩形 24">
            <a:extLst>
              <a:ext uri="{FF2B5EF4-FFF2-40B4-BE49-F238E27FC236}">
                <a16:creationId xmlns:a16="http://schemas.microsoft.com/office/drawing/2014/main" id="{5B786DDC-645B-40BA-8083-7D4678142EBD}"/>
              </a:ext>
            </a:extLst>
          </p:cNvPr>
          <p:cNvSpPr/>
          <p:nvPr/>
        </p:nvSpPr>
        <p:spPr>
          <a:xfrm rot="16200000">
            <a:off x="4055276" y="-3019369"/>
            <a:ext cx="1477328" cy="8676976"/>
          </a:xfrm>
          <a:prstGeom prst="rect">
            <a:avLst/>
          </a:prstGeom>
        </p:spPr>
        <p:txBody>
          <a:bodyPr vert="eaVert" wrap="square">
            <a:spAutoFit/>
          </a:bodyPr>
          <a:lstStyle/>
          <a:p>
            <a:pPr algn="l"/>
            <a:r>
              <a:rPr lang="en-IN" altLang="en-US" sz="2400" b="1" dirty="0">
                <a:solidFill>
                  <a:srgbClr val="E966A0"/>
                </a:solidFill>
                <a:latin typeface="Century Gothic" panose="020B0502020202020204" pitchFamily="34" charset="0"/>
                <a:cs typeface="Arial" panose="020B0604020202020204" pitchFamily="34" charset="0"/>
              </a:rPr>
              <a:t>Page 4: </a:t>
            </a:r>
            <a:r>
              <a:rPr lang="en-IN" altLang="en-US" sz="2400" b="1" dirty="0">
                <a:solidFill>
                  <a:srgbClr val="8585BF"/>
                </a:solidFill>
                <a:latin typeface="Century Gothic" panose="020B0502020202020204" pitchFamily="34" charset="0"/>
                <a:cs typeface="Arial" panose="020B0604020202020204" pitchFamily="34" charset="0"/>
              </a:rPr>
              <a:t>Blog Page </a:t>
            </a:r>
            <a:r>
              <a:rPr lang="en-IN" altLang="en-US" sz="2000" u="sng" dirty="0">
                <a:solidFill>
                  <a:srgbClr val="8585BF"/>
                </a:solidFill>
                <a:latin typeface="Century Gothic" panose="020B0502020202020204" pitchFamily="34" charset="0"/>
                <a:cs typeface="Arial" panose="020B0604020202020204" pitchFamily="34" charset="0"/>
              </a:rPr>
              <a:t>https://www.gofrugal.com/blog/</a:t>
            </a:r>
          </a:p>
          <a:p>
            <a:pPr algn="l"/>
            <a:br>
              <a:rPr lang="en-IN" altLang="en-US" sz="2000" u="sng" dirty="0">
                <a:solidFill>
                  <a:srgbClr val="8585BF"/>
                </a:solidFill>
                <a:latin typeface="Century Gothic" panose="020B0502020202020204" pitchFamily="34" charset="0"/>
                <a:cs typeface="Arial" panose="020B0604020202020204" pitchFamily="34" charset="0"/>
              </a:rPr>
            </a:br>
            <a:r>
              <a:rPr lang="en-IN" altLang="en-US" sz="2000" u="sng" dirty="0">
                <a:solidFill>
                  <a:srgbClr val="E966A0"/>
                </a:solidFill>
                <a:latin typeface="Century Gothic" panose="020B0502020202020204" pitchFamily="34" charset="0"/>
                <a:cs typeface="Arial" panose="020B0604020202020204" pitchFamily="34" charset="0"/>
              </a:rPr>
              <a:t>Device:</a:t>
            </a:r>
            <a:r>
              <a:rPr lang="en-IN" altLang="en-US" sz="2000" dirty="0">
                <a:solidFill>
                  <a:srgbClr val="E966A0"/>
                </a:solidFill>
                <a:latin typeface="Century Gothic" panose="020B0502020202020204" pitchFamily="34" charset="0"/>
                <a:cs typeface="Arial" panose="020B0604020202020204" pitchFamily="34" charset="0"/>
              </a:rPr>
              <a:t> </a:t>
            </a:r>
            <a:r>
              <a:rPr lang="en-IN" altLang="en-US" sz="2000" dirty="0">
                <a:solidFill>
                  <a:srgbClr val="8585BF"/>
                </a:solidFill>
                <a:latin typeface="Century Gothic" panose="020B0502020202020204" pitchFamily="34" charset="0"/>
                <a:cs typeface="Arial" panose="020B0604020202020204" pitchFamily="34" charset="0"/>
              </a:rPr>
              <a:t>Desktop</a:t>
            </a:r>
          </a:p>
          <a:p>
            <a:pPr algn="l"/>
            <a:endParaRPr lang="en-IN" altLang="en-US" sz="2000" u="sng" dirty="0">
              <a:solidFill>
                <a:srgbClr val="8585BF"/>
              </a:solidFill>
              <a:latin typeface="Century Gothic" panose="020B0502020202020204" pitchFamily="34" charset="0"/>
              <a:cs typeface="Arial" panose="020B0604020202020204" pitchFamily="34" charset="0"/>
            </a:endParaRPr>
          </a:p>
        </p:txBody>
      </p:sp>
      <p:pic>
        <p:nvPicPr>
          <p:cNvPr id="31" name="Content Placeholder 2">
            <a:extLst>
              <a:ext uri="{FF2B5EF4-FFF2-40B4-BE49-F238E27FC236}">
                <a16:creationId xmlns:a16="http://schemas.microsoft.com/office/drawing/2014/main" id="{42AB1A27-D15B-4786-AEAC-B361F333DE94}"/>
              </a:ext>
            </a:extLst>
          </p:cNvPr>
          <p:cNvPicPr>
            <a:picLocks noChangeAspect="1"/>
          </p:cNvPicPr>
          <p:nvPr/>
        </p:nvPicPr>
        <p:blipFill>
          <a:blip r:embed="rId2"/>
          <a:stretch>
            <a:fillRect/>
          </a:stretch>
        </p:blipFill>
        <p:spPr>
          <a:xfrm>
            <a:off x="7366725" y="1237204"/>
            <a:ext cx="4459072" cy="3103514"/>
          </a:xfrm>
          <a:prstGeom prst="rect">
            <a:avLst/>
          </a:prstGeom>
          <a:ln>
            <a:solidFill>
              <a:schemeClr val="tx1"/>
            </a:solidFill>
          </a:ln>
        </p:spPr>
      </p:pic>
      <p:pic>
        <p:nvPicPr>
          <p:cNvPr id="32" name="Content Placeholder 8">
            <a:extLst>
              <a:ext uri="{FF2B5EF4-FFF2-40B4-BE49-F238E27FC236}">
                <a16:creationId xmlns:a16="http://schemas.microsoft.com/office/drawing/2014/main" id="{D3CFC71A-DAD9-41A3-A49B-6EE451C9A652}"/>
              </a:ext>
            </a:extLst>
          </p:cNvPr>
          <p:cNvPicPr>
            <a:picLocks noChangeAspect="1"/>
          </p:cNvPicPr>
          <p:nvPr/>
        </p:nvPicPr>
        <p:blipFill>
          <a:blip r:embed="rId3"/>
          <a:stretch>
            <a:fillRect/>
          </a:stretch>
        </p:blipFill>
        <p:spPr>
          <a:xfrm>
            <a:off x="9139533" y="4779179"/>
            <a:ext cx="1272540" cy="1242060"/>
          </a:xfrm>
          <a:prstGeom prst="rect">
            <a:avLst/>
          </a:prstGeom>
        </p:spPr>
      </p:pic>
    </p:spTree>
    <p:extLst>
      <p:ext uri="{BB962C8B-B14F-4D97-AF65-F5344CB8AC3E}">
        <p14:creationId xmlns:p14="http://schemas.microsoft.com/office/powerpoint/2010/main" val="1794550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54B83EB-6D9B-4072-8750-02F6E4046618}"/>
              </a:ext>
            </a:extLst>
          </p:cNvPr>
          <p:cNvSpPr/>
          <p:nvPr/>
        </p:nvSpPr>
        <p:spPr>
          <a:xfrm>
            <a:off x="455450" y="1882159"/>
            <a:ext cx="2700000" cy="1440000"/>
          </a:xfrm>
          <a:prstGeom prst="roundRect">
            <a:avLst>
              <a:gd name="adj" fmla="val 10563"/>
            </a:avLst>
          </a:prstGeom>
          <a:solidFill>
            <a:srgbClr val="FFFFFF"/>
          </a:solidFill>
          <a:ln w="38100" cap="flat">
            <a:solidFill>
              <a:srgbClr val="FF000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Largest </a:t>
            </a:r>
            <a:r>
              <a:rPr lang="en-IN" sz="1600" b="1" dirty="0" err="1">
                <a:latin typeface="Century Gothic" panose="020B0502020202020204" charset="0"/>
                <a:cs typeface="Century Gothic" panose="020B0502020202020204" charset="0"/>
                <a:sym typeface="+mn-ea"/>
              </a:rPr>
              <a:t>Contentful</a:t>
            </a:r>
            <a:r>
              <a:rPr lang="en-IN" sz="1600" b="1" dirty="0">
                <a:latin typeface="Century Gothic" panose="020B0502020202020204" charset="0"/>
                <a:cs typeface="Century Gothic" panose="020B0502020202020204" charset="0"/>
                <a:sym typeface="+mn-ea"/>
              </a:rPr>
              <a:t> Paint (LCP): </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FF0000"/>
                </a:solidFill>
                <a:latin typeface="Century Gothic" panose="020B0502020202020204" charset="0"/>
                <a:cs typeface="Century Gothic" panose="020B0502020202020204" charset="0"/>
                <a:sym typeface="+mn-ea"/>
              </a:rPr>
              <a:t>Fail</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1.2s</a:t>
            </a:r>
            <a:endParaRPr lang="en-IN" sz="1600" b="1" dirty="0">
              <a:latin typeface="Century Gothic" panose="020B0502020202020204" charset="0"/>
              <a:cs typeface="Century Gothic" panose="020B0502020202020204" charset="0"/>
              <a:sym typeface="+mn-ea"/>
            </a:endParaRPr>
          </a:p>
        </p:txBody>
      </p:sp>
      <p:sp>
        <p:nvSpPr>
          <p:cNvPr id="5" name="椭圆 5">
            <a:extLst>
              <a:ext uri="{FF2B5EF4-FFF2-40B4-BE49-F238E27FC236}">
                <a16:creationId xmlns:a16="http://schemas.microsoft.com/office/drawing/2014/main" id="{37EBC851-0730-45CD-BBEF-236F64EB67D7}"/>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 name="椭圆 6">
            <a:extLst>
              <a:ext uri="{FF2B5EF4-FFF2-40B4-BE49-F238E27FC236}">
                <a16:creationId xmlns:a16="http://schemas.microsoft.com/office/drawing/2014/main" id="{78237EA5-C9C0-4E60-85EC-CB6AAF9B06F1}"/>
              </a:ext>
            </a:extLst>
          </p:cNvPr>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7">
            <a:extLst>
              <a:ext uri="{FF2B5EF4-FFF2-40B4-BE49-F238E27FC236}">
                <a16:creationId xmlns:a16="http://schemas.microsoft.com/office/drawing/2014/main" id="{A541A1F8-02AC-4574-92CB-DE35E42123C8}"/>
              </a:ext>
            </a:extLst>
          </p:cNvPr>
          <p:cNvSpPr/>
          <p:nvPr/>
        </p:nvSpPr>
        <p:spPr>
          <a:xfrm flipH="1">
            <a:off x="8134547" y="6156344"/>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椭圆 8">
            <a:extLst>
              <a:ext uri="{FF2B5EF4-FFF2-40B4-BE49-F238E27FC236}">
                <a16:creationId xmlns:a16="http://schemas.microsoft.com/office/drawing/2014/main" id="{D444A5AC-03BC-4D98-87CB-13450D3E087C}"/>
              </a:ext>
            </a:extLst>
          </p:cNvPr>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9" name="Rectangle: Rounded Corners 8">
            <a:extLst>
              <a:ext uri="{FF2B5EF4-FFF2-40B4-BE49-F238E27FC236}">
                <a16:creationId xmlns:a16="http://schemas.microsoft.com/office/drawing/2014/main" id="{A8E0F658-5622-437A-8867-B0CF4C007162}"/>
              </a:ext>
            </a:extLst>
          </p:cNvPr>
          <p:cNvSpPr/>
          <p:nvPr/>
        </p:nvSpPr>
        <p:spPr>
          <a:xfrm>
            <a:off x="4358487" y="1882159"/>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pitchFamily="34" charset="0"/>
                <a:cs typeface="Century Gothic" panose="020B0502020202020204" charset="0"/>
                <a:sym typeface="+mn-ea"/>
              </a:rPr>
              <a:t>Interaction to Next Paint (INP):</a:t>
            </a:r>
            <a:r>
              <a:rPr lang="en-IN" sz="1600" dirty="0">
                <a:latin typeface="Century Gothic" panose="020B0502020202020204" pitchFamily="34" charset="0"/>
                <a:cs typeface="Century Gothic" panose="020B0502020202020204" charset="0"/>
                <a:sym typeface="+mn-ea"/>
              </a:rPr>
              <a:t> </a:t>
            </a:r>
            <a:endParaRPr lang="en-IN" sz="1600" dirty="0">
              <a:latin typeface="Century Gothic" panose="020B0502020202020204" pitchFamily="3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60ms</a:t>
            </a:r>
          </a:p>
        </p:txBody>
      </p:sp>
      <p:sp>
        <p:nvSpPr>
          <p:cNvPr id="10" name="Rectangle: Rounded Corners 9">
            <a:extLst>
              <a:ext uri="{FF2B5EF4-FFF2-40B4-BE49-F238E27FC236}">
                <a16:creationId xmlns:a16="http://schemas.microsoft.com/office/drawing/2014/main" id="{E38DC102-257F-4760-84B4-743F180C6A9D}"/>
              </a:ext>
            </a:extLst>
          </p:cNvPr>
          <p:cNvSpPr/>
          <p:nvPr/>
        </p:nvSpPr>
        <p:spPr>
          <a:xfrm>
            <a:off x="2447171" y="3518082"/>
            <a:ext cx="2700000" cy="1440000"/>
          </a:xfrm>
          <a:prstGeom prst="roundRect">
            <a:avLst>
              <a:gd name="adj" fmla="val 10563"/>
            </a:avLst>
          </a:prstGeom>
          <a:solidFill>
            <a:srgbClr val="FFFFFF"/>
          </a:solidFill>
          <a:ln w="38100" cap="flat">
            <a:solidFill>
              <a:srgbClr val="FF000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Cumulative Layout Shift (CLS):</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FF0000"/>
                </a:solidFill>
                <a:latin typeface="Century Gothic" panose="020B0502020202020204" charset="0"/>
                <a:cs typeface="Century Gothic" panose="020B0502020202020204" charset="0"/>
                <a:sym typeface="+mn-ea"/>
              </a:rPr>
              <a:t>Fail</a:t>
            </a:r>
            <a:endParaRPr lang="en-IN" sz="1600" dirty="0">
              <a:latin typeface="Century Gothic" panose="020B0502020202020204" charset="0"/>
              <a:cs typeface="Century Gothic" panose="020B0502020202020204" charset="0"/>
              <a:sym typeface="+mn-ea"/>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Score: 0.354</a:t>
            </a:r>
          </a:p>
        </p:txBody>
      </p:sp>
      <p:sp>
        <p:nvSpPr>
          <p:cNvPr id="11" name="Rectangle: Rounded Corners 10">
            <a:extLst>
              <a:ext uri="{FF2B5EF4-FFF2-40B4-BE49-F238E27FC236}">
                <a16:creationId xmlns:a16="http://schemas.microsoft.com/office/drawing/2014/main" id="{2BED81A9-002D-4474-B62B-C759445F36CF}"/>
              </a:ext>
            </a:extLst>
          </p:cNvPr>
          <p:cNvSpPr/>
          <p:nvPr/>
        </p:nvSpPr>
        <p:spPr>
          <a:xfrm>
            <a:off x="4506882" y="5154006"/>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Speed Index (SI):</a:t>
            </a:r>
            <a:r>
              <a:rPr lang="en-IN" sz="1600" dirty="0">
                <a:latin typeface="Century Gothic" panose="020B0502020202020204" charset="0"/>
                <a:cs typeface="Century Gothic" panose="020B0502020202020204" charset="0"/>
                <a:sym typeface="+mn-ea"/>
              </a:rPr>
              <a:t> </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1.3s</a:t>
            </a:r>
          </a:p>
        </p:txBody>
      </p:sp>
      <p:sp>
        <p:nvSpPr>
          <p:cNvPr id="12" name="Rectangle: Rounded Corners 11">
            <a:extLst>
              <a:ext uri="{FF2B5EF4-FFF2-40B4-BE49-F238E27FC236}">
                <a16:creationId xmlns:a16="http://schemas.microsoft.com/office/drawing/2014/main" id="{9747BCC5-087A-4375-8FCB-7EF94102A327}"/>
              </a:ext>
            </a:extLst>
          </p:cNvPr>
          <p:cNvSpPr/>
          <p:nvPr/>
        </p:nvSpPr>
        <p:spPr>
          <a:xfrm>
            <a:off x="455450" y="5128057"/>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First </a:t>
            </a:r>
            <a:r>
              <a:rPr lang="en-IN" sz="1600" b="1" dirty="0" err="1">
                <a:latin typeface="Century Gothic" panose="020B0502020202020204" charset="0"/>
                <a:cs typeface="Century Gothic" panose="020B0502020202020204" charset="0"/>
                <a:sym typeface="+mn-ea"/>
              </a:rPr>
              <a:t>Contentful</a:t>
            </a:r>
            <a:r>
              <a:rPr lang="en-IN" sz="1600" b="1" dirty="0">
                <a:latin typeface="Century Gothic" panose="020B0502020202020204" charset="0"/>
                <a:cs typeface="Century Gothic" panose="020B0502020202020204" charset="0"/>
                <a:sym typeface="+mn-ea"/>
              </a:rPr>
              <a:t> Paint (FCP):</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0.8s</a:t>
            </a:r>
          </a:p>
        </p:txBody>
      </p:sp>
      <p:sp>
        <p:nvSpPr>
          <p:cNvPr id="13" name="矩形 24">
            <a:extLst>
              <a:ext uri="{FF2B5EF4-FFF2-40B4-BE49-F238E27FC236}">
                <a16:creationId xmlns:a16="http://schemas.microsoft.com/office/drawing/2014/main" id="{5FBF5B01-0B44-4261-9618-FA2CE94DD188}"/>
              </a:ext>
            </a:extLst>
          </p:cNvPr>
          <p:cNvSpPr/>
          <p:nvPr/>
        </p:nvSpPr>
        <p:spPr>
          <a:xfrm rot="16200000">
            <a:off x="4055276" y="-3019369"/>
            <a:ext cx="1477328" cy="8676976"/>
          </a:xfrm>
          <a:prstGeom prst="rect">
            <a:avLst/>
          </a:prstGeom>
        </p:spPr>
        <p:txBody>
          <a:bodyPr vert="eaVert" wrap="square">
            <a:spAutoFit/>
          </a:bodyPr>
          <a:lstStyle/>
          <a:p>
            <a:pPr algn="l"/>
            <a:r>
              <a:rPr lang="en-IN" altLang="en-US" sz="2400" b="1" dirty="0">
                <a:solidFill>
                  <a:srgbClr val="E966A0"/>
                </a:solidFill>
                <a:latin typeface="Century Gothic" panose="020B0502020202020204" pitchFamily="34" charset="0"/>
                <a:cs typeface="Arial" panose="020B0604020202020204" pitchFamily="34" charset="0"/>
              </a:rPr>
              <a:t>Page 4: </a:t>
            </a:r>
            <a:r>
              <a:rPr lang="en-IN" altLang="en-US" sz="2400" b="1" dirty="0">
                <a:solidFill>
                  <a:srgbClr val="8585BF"/>
                </a:solidFill>
                <a:latin typeface="Century Gothic" panose="020B0502020202020204" pitchFamily="34" charset="0"/>
                <a:cs typeface="Arial" panose="020B0604020202020204" pitchFamily="34" charset="0"/>
              </a:rPr>
              <a:t>Blog Page </a:t>
            </a:r>
            <a:r>
              <a:rPr lang="en-IN" altLang="en-US" sz="2000" u="sng" dirty="0">
                <a:solidFill>
                  <a:srgbClr val="8585BF"/>
                </a:solidFill>
                <a:latin typeface="Century Gothic" panose="020B0502020202020204" pitchFamily="34" charset="0"/>
                <a:cs typeface="Arial" panose="020B0604020202020204" pitchFamily="34" charset="0"/>
              </a:rPr>
              <a:t>https://www.gofrugal.com/blog/</a:t>
            </a:r>
          </a:p>
          <a:p>
            <a:pPr algn="l"/>
            <a:br>
              <a:rPr lang="en-IN" altLang="en-US" sz="2000" u="sng" dirty="0">
                <a:solidFill>
                  <a:srgbClr val="8585BF"/>
                </a:solidFill>
                <a:latin typeface="Century Gothic" panose="020B0502020202020204" pitchFamily="34" charset="0"/>
                <a:cs typeface="Arial" panose="020B0604020202020204" pitchFamily="34" charset="0"/>
              </a:rPr>
            </a:br>
            <a:r>
              <a:rPr lang="en-IN" altLang="en-US" sz="2000" u="sng" dirty="0">
                <a:solidFill>
                  <a:srgbClr val="E966A0"/>
                </a:solidFill>
                <a:latin typeface="Century Gothic" panose="020B0502020202020204" pitchFamily="34" charset="0"/>
                <a:cs typeface="Arial" panose="020B0604020202020204" pitchFamily="34" charset="0"/>
              </a:rPr>
              <a:t>Device:</a:t>
            </a:r>
            <a:r>
              <a:rPr lang="en-IN" altLang="en-US" sz="2000" dirty="0">
                <a:solidFill>
                  <a:srgbClr val="E966A0"/>
                </a:solidFill>
                <a:latin typeface="Century Gothic" panose="020B0502020202020204" pitchFamily="34" charset="0"/>
                <a:cs typeface="Arial" panose="020B0604020202020204" pitchFamily="34" charset="0"/>
              </a:rPr>
              <a:t> </a:t>
            </a:r>
            <a:r>
              <a:rPr lang="en-IN" altLang="en-US" sz="2000" dirty="0">
                <a:solidFill>
                  <a:srgbClr val="8585BF"/>
                </a:solidFill>
                <a:latin typeface="Century Gothic" panose="020B0502020202020204" pitchFamily="34" charset="0"/>
                <a:cs typeface="Arial" panose="020B0604020202020204" pitchFamily="34" charset="0"/>
              </a:rPr>
              <a:t>Desktop</a:t>
            </a:r>
          </a:p>
          <a:p>
            <a:pPr algn="l"/>
            <a:endParaRPr lang="en-IN" altLang="en-US" sz="2000" u="sng" dirty="0">
              <a:solidFill>
                <a:srgbClr val="8585BF"/>
              </a:solidFill>
              <a:latin typeface="Century Gothic" panose="020B0502020202020204" pitchFamily="34" charset="0"/>
              <a:cs typeface="Arial" panose="020B0604020202020204" pitchFamily="34" charset="0"/>
            </a:endParaRPr>
          </a:p>
        </p:txBody>
      </p:sp>
      <p:pic>
        <p:nvPicPr>
          <p:cNvPr id="14" name="Content Placeholder 2">
            <a:extLst>
              <a:ext uri="{FF2B5EF4-FFF2-40B4-BE49-F238E27FC236}">
                <a16:creationId xmlns:a16="http://schemas.microsoft.com/office/drawing/2014/main" id="{AEB16F0E-4F05-453C-8774-8AE7F0FC9084}"/>
              </a:ext>
            </a:extLst>
          </p:cNvPr>
          <p:cNvPicPr>
            <a:picLocks noChangeAspect="1"/>
          </p:cNvPicPr>
          <p:nvPr/>
        </p:nvPicPr>
        <p:blipFill>
          <a:blip r:embed="rId2"/>
          <a:stretch>
            <a:fillRect/>
          </a:stretch>
        </p:blipFill>
        <p:spPr>
          <a:xfrm>
            <a:off x="7366725" y="1237204"/>
            <a:ext cx="4459072" cy="3103514"/>
          </a:xfrm>
          <a:prstGeom prst="rect">
            <a:avLst/>
          </a:prstGeom>
          <a:ln>
            <a:solidFill>
              <a:schemeClr val="tx1"/>
            </a:solidFill>
          </a:ln>
        </p:spPr>
      </p:pic>
      <p:pic>
        <p:nvPicPr>
          <p:cNvPr id="15" name="Content Placeholder 8">
            <a:extLst>
              <a:ext uri="{FF2B5EF4-FFF2-40B4-BE49-F238E27FC236}">
                <a16:creationId xmlns:a16="http://schemas.microsoft.com/office/drawing/2014/main" id="{A826D8BA-6B15-40F8-AE16-62DC29D10405}"/>
              </a:ext>
            </a:extLst>
          </p:cNvPr>
          <p:cNvPicPr>
            <a:picLocks noChangeAspect="1"/>
          </p:cNvPicPr>
          <p:nvPr/>
        </p:nvPicPr>
        <p:blipFill>
          <a:blip r:embed="rId3"/>
          <a:stretch>
            <a:fillRect/>
          </a:stretch>
        </p:blipFill>
        <p:spPr>
          <a:xfrm>
            <a:off x="9139533" y="4779179"/>
            <a:ext cx="1272540" cy="1242060"/>
          </a:xfrm>
          <a:prstGeom prst="rect">
            <a:avLst/>
          </a:prstGeom>
        </p:spPr>
      </p:pic>
    </p:spTree>
    <p:extLst>
      <p:ext uri="{BB962C8B-B14F-4D97-AF65-F5344CB8AC3E}">
        <p14:creationId xmlns:p14="http://schemas.microsoft.com/office/powerpoint/2010/main" val="4268095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a:extLst>
              <a:ext uri="{FF2B5EF4-FFF2-40B4-BE49-F238E27FC236}">
                <a16:creationId xmlns:a16="http://schemas.microsoft.com/office/drawing/2014/main" id="{AECAF632-C16C-4FDE-8A56-5A38B3BBA0D4}"/>
              </a:ext>
            </a:extLst>
          </p:cNvPr>
          <p:cNvSpPr txBox="1"/>
          <p:nvPr/>
        </p:nvSpPr>
        <p:spPr>
          <a:xfrm>
            <a:off x="418826" y="1302476"/>
            <a:ext cx="9935409" cy="5539978"/>
          </a:xfrm>
          <a:prstGeom prst="rect">
            <a:avLst/>
          </a:prstGeom>
        </p:spPr>
        <p:txBody>
          <a:bodyPr wrap="square">
            <a:spAutoFit/>
          </a:bodyPr>
          <a:lstStyle/>
          <a:p>
            <a:pPr marL="0" indent="0"/>
            <a:r>
              <a:rPr lang="en-US" sz="1600" b="1" i="0" dirty="0">
                <a:solidFill>
                  <a:srgbClr val="00B050"/>
                </a:solidFill>
                <a:latin typeface="Century Gothic" panose="020B0502020202020204" pitchFamily="34" charset="0"/>
                <a:ea typeface="Roboto"/>
              </a:rPr>
              <a:t>STRENGTHS:</a:t>
            </a:r>
            <a:endParaRPr lang="en-US" sz="1400" b="1" i="0" dirty="0">
              <a:solidFill>
                <a:srgbClr val="00B050"/>
              </a:solidFill>
              <a:latin typeface="Century Gothic" panose="020B0502020202020204" pitchFamily="34" charset="0"/>
              <a:ea typeface="Roboto"/>
            </a:endParaRPr>
          </a:p>
          <a:p>
            <a:pPr marL="285750" indent="-285750">
              <a:lnSpc>
                <a:spcPct val="150000"/>
              </a:lnSpc>
              <a:buFont typeface="Arial" panose="020B0604020202020204" pitchFamily="34" charset="0"/>
              <a:buChar char="•"/>
            </a:pPr>
            <a:r>
              <a:rPr lang="en-US" sz="1400" i="0" dirty="0">
                <a:solidFill>
                  <a:srgbClr val="212121"/>
                </a:solidFill>
                <a:latin typeface="Century Gothic" panose="020B0502020202020204" pitchFamily="34" charset="0"/>
                <a:ea typeface="Roboto"/>
              </a:rPr>
              <a:t>All </a:t>
            </a:r>
            <a:r>
              <a:rPr lang="en-US" sz="1400" b="1" i="0" dirty="0">
                <a:solidFill>
                  <a:srgbClr val="00B050"/>
                </a:solidFill>
                <a:latin typeface="Century Gothic" panose="020B0502020202020204" pitchFamily="34" charset="0"/>
                <a:ea typeface="Roboto"/>
              </a:rPr>
              <a:t>text remains visible </a:t>
            </a:r>
            <a:r>
              <a:rPr lang="en-US" sz="1400" i="0" dirty="0">
                <a:solidFill>
                  <a:srgbClr val="212121"/>
                </a:solidFill>
                <a:latin typeface="Century Gothic" panose="020B0502020202020204" pitchFamily="34" charset="0"/>
                <a:ea typeface="Roboto"/>
              </a:rPr>
              <a:t>during </a:t>
            </a:r>
            <a:r>
              <a:rPr lang="en-US" sz="1400" i="0" dirty="0" err="1">
                <a:solidFill>
                  <a:srgbClr val="212121"/>
                </a:solidFill>
                <a:latin typeface="Century Gothic" panose="020B0502020202020204" pitchFamily="34" charset="0"/>
                <a:ea typeface="Roboto"/>
              </a:rPr>
              <a:t>webfont</a:t>
            </a:r>
            <a:r>
              <a:rPr lang="en-US" sz="1400" i="0" dirty="0">
                <a:solidFill>
                  <a:srgbClr val="212121"/>
                </a:solidFill>
                <a:latin typeface="Century Gothic" panose="020B0502020202020204" pitchFamily="34" charset="0"/>
                <a:ea typeface="Roboto"/>
              </a:rPr>
              <a:t> loads</a:t>
            </a:r>
          </a:p>
          <a:p>
            <a:pPr marL="285750" indent="-285750">
              <a:lnSpc>
                <a:spcPct val="150000"/>
              </a:lnSpc>
              <a:buFont typeface="Arial" panose="020B0604020202020204" pitchFamily="34" charset="0"/>
              <a:buChar char="•"/>
            </a:pPr>
            <a:r>
              <a:rPr lang="en-US" sz="1400" i="0" dirty="0">
                <a:solidFill>
                  <a:srgbClr val="212121"/>
                </a:solidFill>
                <a:latin typeface="Century Gothic" panose="020B0502020202020204" pitchFamily="34" charset="0"/>
                <a:ea typeface="Roboto"/>
              </a:rPr>
              <a:t>Uses </a:t>
            </a:r>
            <a:r>
              <a:rPr lang="en-US" sz="1400" b="1" i="0" dirty="0">
                <a:solidFill>
                  <a:srgbClr val="00B050"/>
                </a:solidFill>
                <a:latin typeface="Century Gothic" panose="020B0502020202020204" pitchFamily="34" charset="0"/>
                <a:ea typeface="Roboto"/>
              </a:rPr>
              <a:t>HTTPS</a:t>
            </a:r>
          </a:p>
          <a:p>
            <a:pPr marL="285750" indent="-285750">
              <a:lnSpc>
                <a:spcPct val="150000"/>
              </a:lnSpc>
              <a:buFont typeface="Arial" panose="020B0604020202020204" pitchFamily="34" charset="0"/>
              <a:buChar char="•"/>
            </a:pPr>
            <a:r>
              <a:rPr lang="en-US" sz="1400" i="0" dirty="0">
                <a:solidFill>
                  <a:srgbClr val="212121"/>
                </a:solidFill>
                <a:latin typeface="Century Gothic" panose="020B0502020202020204" pitchFamily="34" charset="0"/>
                <a:ea typeface="Roboto"/>
              </a:rPr>
              <a:t>Displays </a:t>
            </a:r>
            <a:r>
              <a:rPr lang="en-US" sz="1400" b="1" i="0" dirty="0">
                <a:solidFill>
                  <a:srgbClr val="00B050"/>
                </a:solidFill>
                <a:latin typeface="Century Gothic" panose="020B0502020202020204" pitchFamily="34" charset="0"/>
                <a:ea typeface="Roboto"/>
              </a:rPr>
              <a:t>images with correct aspect ratio</a:t>
            </a:r>
          </a:p>
          <a:p>
            <a:pPr marL="285750" indent="-285750">
              <a:lnSpc>
                <a:spcPct val="150000"/>
              </a:lnSpc>
              <a:buFont typeface="Arial" panose="020B0604020202020204" pitchFamily="34" charset="0"/>
              <a:buChar char="•"/>
            </a:pPr>
            <a:r>
              <a:rPr lang="en-US" sz="1400" b="1" i="0" dirty="0">
                <a:solidFill>
                  <a:srgbClr val="00B050"/>
                </a:solidFill>
                <a:latin typeface="Century Gothic" panose="020B0502020202020204" pitchFamily="34" charset="0"/>
                <a:ea typeface="Roboto"/>
              </a:rPr>
              <a:t>Allows users to paste into input fields</a:t>
            </a:r>
            <a:r>
              <a:rPr lang="en-IN" altLang="en-US" sz="1400" b="1" i="0" dirty="0">
                <a:solidFill>
                  <a:srgbClr val="00B050"/>
                </a:solidFill>
                <a:latin typeface="Century Gothic" panose="020B0502020202020204" pitchFamily="34" charset="0"/>
                <a:ea typeface="Roboto"/>
              </a:rPr>
              <a:t>. </a:t>
            </a:r>
            <a:r>
              <a:rPr lang="en-IN" altLang="en-US" sz="1400" i="0" dirty="0">
                <a:solidFill>
                  <a:srgbClr val="212121"/>
                </a:solidFill>
                <a:latin typeface="Century Gothic" panose="020B0502020202020204" pitchFamily="34" charset="0"/>
                <a:ea typeface="Roboto"/>
              </a:rPr>
              <a:t>Preventing input pasting is a bad practice for the UX, and weakens security by blocking password managers.</a:t>
            </a:r>
          </a:p>
          <a:p>
            <a:pPr marL="285750" indent="-285750">
              <a:lnSpc>
                <a:spcPct val="150000"/>
              </a:lnSpc>
              <a:buFont typeface="Arial" panose="020B0604020202020204" pitchFamily="34" charset="0"/>
              <a:buChar char="•"/>
            </a:pPr>
            <a:r>
              <a:rPr lang="en-IN" altLang="en-US" sz="1400" b="1" i="0" dirty="0">
                <a:solidFill>
                  <a:srgbClr val="00B050"/>
                </a:solidFill>
                <a:latin typeface="Century Gothic" panose="020B0502020202020204" pitchFamily="34" charset="0"/>
                <a:ea typeface="Roboto"/>
              </a:rPr>
              <a:t>Avoids requesting the geolocation permission on page load</a:t>
            </a:r>
            <a:endParaRPr lang="en-US" sz="1400" b="1" i="0" dirty="0">
              <a:solidFill>
                <a:srgbClr val="00B050"/>
              </a:solidFill>
              <a:latin typeface="Century Gothic" panose="020B0502020202020204" pitchFamily="34" charset="0"/>
              <a:ea typeface="Roboto"/>
            </a:endParaRPr>
          </a:p>
          <a:p>
            <a:pPr marL="0" indent="0"/>
            <a:endParaRPr lang="en-US" sz="1400" b="1" i="0" dirty="0">
              <a:solidFill>
                <a:srgbClr val="212121"/>
              </a:solidFill>
              <a:latin typeface="Century Gothic" panose="020B0502020202020204" pitchFamily="34" charset="0"/>
              <a:ea typeface="Roboto"/>
            </a:endParaRPr>
          </a:p>
          <a:p>
            <a:r>
              <a:rPr lang="en-US" sz="1600" b="1" i="0" dirty="0">
                <a:solidFill>
                  <a:srgbClr val="FF0000"/>
                </a:solidFill>
                <a:latin typeface="Century Gothic" panose="020B0502020202020204" pitchFamily="34" charset="0"/>
                <a:ea typeface="Roboto"/>
              </a:rPr>
              <a:t>AREAS TO IMPROVEMENT: </a:t>
            </a:r>
            <a:r>
              <a:rPr lang="en-US" sz="1400" b="1" i="0" dirty="0">
                <a:solidFill>
                  <a:srgbClr val="212121"/>
                </a:solidFill>
                <a:latin typeface="Century Gothic" panose="020B0502020202020204" pitchFamily="34" charset="0"/>
                <a:ea typeface="Roboto"/>
              </a:rPr>
              <a:t>Accessibility Issues</a:t>
            </a:r>
            <a:endParaRPr lang="en-US" sz="1400" b="0" i="0" dirty="0">
              <a:solidFill>
                <a:srgbClr val="212121"/>
              </a:solidFill>
              <a:latin typeface="Century Gothic" panose="020B0502020202020204" pitchFamily="34" charset="0"/>
              <a:ea typeface="Roboto"/>
            </a:endParaRPr>
          </a:p>
          <a:p>
            <a:pPr marL="0" indent="0"/>
            <a:endParaRPr lang="en-US" sz="1400" b="1" i="0" dirty="0">
              <a:solidFill>
                <a:srgbClr val="FF0000"/>
              </a:solidFill>
              <a:latin typeface="Century Gothic" panose="020B0502020202020204" pitchFamily="34" charset="0"/>
              <a:ea typeface="Roboto"/>
            </a:endParaRPr>
          </a:p>
          <a:p>
            <a:pPr marL="285750" indent="-285750">
              <a:lnSpc>
                <a:spcPct val="150000"/>
              </a:lnSpc>
              <a:buFont typeface="Arial" panose="020B0604020202020204" pitchFamily="34" charset="0"/>
              <a:buChar char="•"/>
            </a:pPr>
            <a:r>
              <a:rPr lang="en-US" sz="1400" b="0" i="0" dirty="0">
                <a:solidFill>
                  <a:srgbClr val="212121"/>
                </a:solidFill>
                <a:latin typeface="Century Gothic" panose="020B0502020202020204" pitchFamily="34" charset="0"/>
                <a:ea typeface="Roboto"/>
              </a:rPr>
              <a:t>Avoid </a:t>
            </a:r>
            <a:r>
              <a:rPr lang="en-US" sz="1400" b="1" i="0" dirty="0">
                <a:solidFill>
                  <a:srgbClr val="FF0000"/>
                </a:solidFill>
                <a:latin typeface="Century Gothic" panose="020B0502020202020204" pitchFamily="34" charset="0"/>
                <a:ea typeface="Roboto"/>
              </a:rPr>
              <a:t>large layout shifts </a:t>
            </a:r>
          </a:p>
          <a:p>
            <a:pPr marL="285750" indent="-285750">
              <a:lnSpc>
                <a:spcPct val="150000"/>
              </a:lnSpc>
              <a:buFont typeface="Arial" panose="020B0604020202020204" pitchFamily="34" charset="0"/>
              <a:buChar char="•"/>
            </a:pPr>
            <a:r>
              <a:rPr lang="en-US" sz="1400" b="1" i="0" dirty="0">
                <a:solidFill>
                  <a:srgbClr val="FF0000"/>
                </a:solidFill>
                <a:latin typeface="Century Gothic" panose="020B0502020202020204" pitchFamily="34" charset="0"/>
                <a:ea typeface="Roboto"/>
              </a:rPr>
              <a:t>Largest </a:t>
            </a:r>
            <a:r>
              <a:rPr lang="en-US" sz="1400" b="1" i="0" dirty="0" err="1">
                <a:solidFill>
                  <a:srgbClr val="FF0000"/>
                </a:solidFill>
                <a:latin typeface="Century Gothic" panose="020B0502020202020204" pitchFamily="34" charset="0"/>
                <a:ea typeface="Roboto"/>
              </a:rPr>
              <a:t>Contentful</a:t>
            </a:r>
            <a:r>
              <a:rPr lang="en-US" sz="1400" b="1" i="0" dirty="0">
                <a:solidFill>
                  <a:srgbClr val="FF0000"/>
                </a:solidFill>
                <a:latin typeface="Century Gothic" panose="020B0502020202020204" pitchFamily="34" charset="0"/>
                <a:ea typeface="Roboto"/>
              </a:rPr>
              <a:t> Paint image was lazily loaded</a:t>
            </a:r>
          </a:p>
          <a:p>
            <a:pPr marL="285750" indent="-285750">
              <a:lnSpc>
                <a:spcPct val="150000"/>
              </a:lnSpc>
              <a:buFont typeface="Arial" panose="020B0604020202020204" pitchFamily="34" charset="0"/>
              <a:buChar char="•"/>
            </a:pPr>
            <a:r>
              <a:rPr lang="en-US" sz="1400" b="1" i="0" dirty="0">
                <a:solidFill>
                  <a:srgbClr val="FF0000"/>
                </a:solidFill>
                <a:latin typeface="Century Gothic" panose="020B0502020202020204" pitchFamily="34" charset="0"/>
                <a:ea typeface="Roboto"/>
              </a:rPr>
              <a:t>Properly size images </a:t>
            </a:r>
          </a:p>
          <a:p>
            <a:pPr marL="285750" indent="-285750">
              <a:lnSpc>
                <a:spcPct val="150000"/>
              </a:lnSpc>
              <a:buFont typeface="Arial" panose="020B0604020202020204" pitchFamily="34" charset="0"/>
              <a:buChar char="•"/>
            </a:pPr>
            <a:r>
              <a:rPr lang="en-US" sz="1400" b="0" i="0" dirty="0">
                <a:solidFill>
                  <a:srgbClr val="212121"/>
                </a:solidFill>
                <a:latin typeface="Century Gothic" panose="020B0502020202020204" pitchFamily="34" charset="0"/>
                <a:ea typeface="Roboto"/>
              </a:rPr>
              <a:t>Image elements </a:t>
            </a:r>
            <a:r>
              <a:rPr lang="en-US" sz="1400" b="1" i="0" dirty="0">
                <a:solidFill>
                  <a:srgbClr val="FF0000"/>
                </a:solidFill>
                <a:latin typeface="Century Gothic" panose="020B0502020202020204" pitchFamily="34" charset="0"/>
                <a:ea typeface="Roboto"/>
              </a:rPr>
              <a:t>do not have explicit width and height</a:t>
            </a:r>
          </a:p>
          <a:p>
            <a:pPr marL="285750" indent="-285750">
              <a:lnSpc>
                <a:spcPct val="150000"/>
              </a:lnSpc>
              <a:buFont typeface="Arial" panose="020B0604020202020204" pitchFamily="34" charset="0"/>
              <a:buChar char="•"/>
            </a:pPr>
            <a:r>
              <a:rPr lang="en-US" sz="1400" b="0" i="0" dirty="0">
                <a:solidFill>
                  <a:srgbClr val="212121"/>
                </a:solidFill>
                <a:latin typeface="Century Gothic" panose="020B0502020202020204" pitchFamily="34" charset="0"/>
                <a:ea typeface="Roboto"/>
              </a:rPr>
              <a:t>Uses </a:t>
            </a:r>
            <a:r>
              <a:rPr lang="en-US" sz="1400" b="1" i="0" dirty="0">
                <a:solidFill>
                  <a:srgbClr val="FF0000"/>
                </a:solidFill>
                <a:latin typeface="Century Gothic" panose="020B0502020202020204" pitchFamily="34" charset="0"/>
                <a:ea typeface="Roboto"/>
              </a:rPr>
              <a:t>third-party cookies </a:t>
            </a:r>
            <a:r>
              <a:rPr lang="en-US" sz="1400" b="0" i="0" dirty="0">
                <a:solidFill>
                  <a:srgbClr val="212121"/>
                </a:solidFill>
                <a:latin typeface="Century Gothic" panose="020B0502020202020204" pitchFamily="34" charset="0"/>
                <a:ea typeface="Roboto"/>
              </a:rPr>
              <a:t>1 cookie found</a:t>
            </a:r>
          </a:p>
          <a:p>
            <a:pPr marL="285750" indent="-285750">
              <a:lnSpc>
                <a:spcPct val="150000"/>
              </a:lnSpc>
              <a:buFont typeface="Arial" panose="020B0604020202020204" pitchFamily="34" charset="0"/>
              <a:buChar char="•"/>
            </a:pPr>
            <a:r>
              <a:rPr lang="en-US" sz="1400" b="0" i="0" dirty="0">
                <a:solidFill>
                  <a:srgbClr val="212121"/>
                </a:solidFill>
                <a:latin typeface="Century Gothic" panose="020B0502020202020204" pitchFamily="34" charset="0"/>
                <a:ea typeface="Roboto"/>
              </a:rPr>
              <a:t>Serves images with </a:t>
            </a:r>
            <a:r>
              <a:rPr lang="en-US" sz="1400" b="1" i="0" dirty="0">
                <a:solidFill>
                  <a:srgbClr val="FF0000"/>
                </a:solidFill>
                <a:latin typeface="Century Gothic" panose="020B0502020202020204" pitchFamily="34" charset="0"/>
                <a:ea typeface="Roboto"/>
              </a:rPr>
              <a:t>low resolution</a:t>
            </a:r>
          </a:p>
          <a:p>
            <a:pPr marL="285750" indent="-285750">
              <a:buFont typeface="Arial" panose="020B0604020202020204" pitchFamily="34" charset="0"/>
              <a:buChar char="•"/>
            </a:pPr>
            <a:endParaRPr lang="en-US" sz="1400" b="0" i="0" dirty="0">
              <a:solidFill>
                <a:srgbClr val="212121"/>
              </a:solidFill>
              <a:latin typeface="Century Gothic" panose="020B0502020202020204" pitchFamily="34" charset="0"/>
              <a:ea typeface="Roboto"/>
            </a:endParaRPr>
          </a:p>
          <a:p>
            <a:pPr marL="285750" indent="-285750">
              <a:buFont typeface="Arial" panose="020B0604020202020204" pitchFamily="34" charset="0"/>
              <a:buChar char="•"/>
            </a:pPr>
            <a:endParaRPr lang="en-US" sz="1400" b="0" i="0" dirty="0">
              <a:solidFill>
                <a:srgbClr val="212121"/>
              </a:solidFill>
              <a:latin typeface="Century Gothic" panose="020B0502020202020204" pitchFamily="34" charset="0"/>
              <a:ea typeface="Roboto"/>
            </a:endParaRPr>
          </a:p>
          <a:p>
            <a:pPr marL="0" indent="0"/>
            <a:endParaRPr lang="en-US" sz="1400" b="0" i="0" dirty="0">
              <a:solidFill>
                <a:srgbClr val="212121"/>
              </a:solidFill>
              <a:latin typeface="Century Gothic" panose="020B0502020202020204" pitchFamily="34" charset="0"/>
              <a:ea typeface="Roboto"/>
            </a:endParaRPr>
          </a:p>
        </p:txBody>
      </p:sp>
      <p:sp>
        <p:nvSpPr>
          <p:cNvPr id="5" name="椭圆 5">
            <a:extLst>
              <a:ext uri="{FF2B5EF4-FFF2-40B4-BE49-F238E27FC236}">
                <a16:creationId xmlns:a16="http://schemas.microsoft.com/office/drawing/2014/main" id="{DE8F4166-DCD1-4EE9-9490-E5782543C92D}"/>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 name="椭圆 6">
            <a:extLst>
              <a:ext uri="{FF2B5EF4-FFF2-40B4-BE49-F238E27FC236}">
                <a16:creationId xmlns:a16="http://schemas.microsoft.com/office/drawing/2014/main" id="{6533E4F5-85D6-4719-9215-F48A99B2E912}"/>
              </a:ext>
            </a:extLst>
          </p:cNvPr>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7">
            <a:extLst>
              <a:ext uri="{FF2B5EF4-FFF2-40B4-BE49-F238E27FC236}">
                <a16:creationId xmlns:a16="http://schemas.microsoft.com/office/drawing/2014/main" id="{5474D15E-8810-45FA-9030-E274A6A826EA}"/>
              </a:ext>
            </a:extLst>
          </p:cNvPr>
          <p:cNvSpPr/>
          <p:nvPr/>
        </p:nvSpPr>
        <p:spPr>
          <a:xfrm flipH="1">
            <a:off x="7545319" y="6329330"/>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椭圆 8">
            <a:extLst>
              <a:ext uri="{FF2B5EF4-FFF2-40B4-BE49-F238E27FC236}">
                <a16:creationId xmlns:a16="http://schemas.microsoft.com/office/drawing/2014/main" id="{2869D3D4-C820-4E41-A074-FF36C8DB8BF7}"/>
              </a:ext>
            </a:extLst>
          </p:cNvPr>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0" name="矩形 24">
            <a:extLst>
              <a:ext uri="{FF2B5EF4-FFF2-40B4-BE49-F238E27FC236}">
                <a16:creationId xmlns:a16="http://schemas.microsoft.com/office/drawing/2014/main" id="{6B3026A2-F481-4DE3-B830-F1A60AC032DB}"/>
              </a:ext>
            </a:extLst>
          </p:cNvPr>
          <p:cNvSpPr/>
          <p:nvPr/>
        </p:nvSpPr>
        <p:spPr>
          <a:xfrm rot="16200000">
            <a:off x="4526481" y="-3436241"/>
            <a:ext cx="461665" cy="8676976"/>
          </a:xfrm>
          <a:prstGeom prst="rect">
            <a:avLst/>
          </a:prstGeom>
        </p:spPr>
        <p:txBody>
          <a:bodyPr vert="eaVert" wrap="square">
            <a:spAutoFit/>
          </a:bodyPr>
          <a:lstStyle/>
          <a:p>
            <a:pPr algn="l"/>
            <a:r>
              <a:rPr lang="en-IN" altLang="en-US" b="1" dirty="0">
                <a:solidFill>
                  <a:srgbClr val="E966A0"/>
                </a:solidFill>
                <a:latin typeface="Century Gothic" panose="020B0502020202020204" pitchFamily="34" charset="0"/>
                <a:cs typeface="Arial" panose="020B0604020202020204" pitchFamily="34" charset="0"/>
              </a:rPr>
              <a:t>Page 4: </a:t>
            </a:r>
            <a:r>
              <a:rPr lang="en-IN" altLang="en-US" b="1" dirty="0">
                <a:solidFill>
                  <a:srgbClr val="8585BF"/>
                </a:solidFill>
                <a:latin typeface="Century Gothic" panose="020B0502020202020204" pitchFamily="34" charset="0"/>
                <a:cs typeface="Arial" panose="020B0604020202020204" pitchFamily="34" charset="0"/>
              </a:rPr>
              <a:t>Blog Page </a:t>
            </a:r>
            <a:r>
              <a:rPr lang="en-IN" altLang="en-US" u="sng" dirty="0">
                <a:solidFill>
                  <a:srgbClr val="8585BF"/>
                </a:solidFill>
                <a:latin typeface="Century Gothic" panose="020B0502020202020204" pitchFamily="34" charset="0"/>
                <a:cs typeface="Arial" panose="020B0604020202020204" pitchFamily="34" charset="0"/>
              </a:rPr>
              <a:t>https://www.gofrugal.com/blog/</a:t>
            </a:r>
          </a:p>
        </p:txBody>
      </p:sp>
    </p:spTree>
    <p:extLst>
      <p:ext uri="{BB962C8B-B14F-4D97-AF65-F5344CB8AC3E}">
        <p14:creationId xmlns:p14="http://schemas.microsoft.com/office/powerpoint/2010/main" val="805430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E242E67-54C8-4653-A695-5BA18A17C78A}"/>
              </a:ext>
            </a:extLst>
          </p:cNvPr>
          <p:cNvSpPr/>
          <p:nvPr/>
        </p:nvSpPr>
        <p:spPr>
          <a:xfrm>
            <a:off x="455450" y="2030861"/>
            <a:ext cx="2700000" cy="1440000"/>
          </a:xfrm>
          <a:prstGeom prst="roundRect">
            <a:avLst>
              <a:gd name="adj" fmla="val 10563"/>
            </a:avLst>
          </a:prstGeom>
          <a:solidFill>
            <a:srgbClr val="FFFFFF"/>
          </a:solidFill>
          <a:ln w="38100" cap="flat">
            <a:solidFill>
              <a:srgbClr val="FF000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Largest </a:t>
            </a:r>
            <a:r>
              <a:rPr lang="en-IN" sz="1600" b="1" dirty="0" err="1">
                <a:latin typeface="Century Gothic" panose="020B0502020202020204" charset="0"/>
                <a:cs typeface="Century Gothic" panose="020B0502020202020204" charset="0"/>
                <a:sym typeface="+mn-ea"/>
              </a:rPr>
              <a:t>Contentful</a:t>
            </a:r>
            <a:r>
              <a:rPr lang="en-IN" sz="1600" b="1" dirty="0">
                <a:latin typeface="Century Gothic" panose="020B0502020202020204" charset="0"/>
                <a:cs typeface="Century Gothic" panose="020B0502020202020204" charset="0"/>
                <a:sym typeface="+mn-ea"/>
              </a:rPr>
              <a:t> Paint (LCP): </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FF0000"/>
                </a:solidFill>
                <a:latin typeface="Century Gothic" panose="020B0502020202020204" charset="0"/>
                <a:cs typeface="Century Gothic" panose="020B0502020202020204" charset="0"/>
                <a:sym typeface="+mn-ea"/>
              </a:rPr>
              <a:t>Fail</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4.9s</a:t>
            </a:r>
            <a:endParaRPr lang="en-IN" sz="1600" b="1" dirty="0">
              <a:latin typeface="Century Gothic" panose="020B0502020202020204" charset="0"/>
              <a:cs typeface="Century Gothic" panose="020B0502020202020204" charset="0"/>
              <a:sym typeface="+mn-ea"/>
            </a:endParaRPr>
          </a:p>
        </p:txBody>
      </p:sp>
      <p:sp>
        <p:nvSpPr>
          <p:cNvPr id="6" name="矩形 24">
            <a:extLst>
              <a:ext uri="{FF2B5EF4-FFF2-40B4-BE49-F238E27FC236}">
                <a16:creationId xmlns:a16="http://schemas.microsoft.com/office/drawing/2014/main" id="{30E70CF2-96E6-4280-A2A7-692BC167B698}"/>
              </a:ext>
            </a:extLst>
          </p:cNvPr>
          <p:cNvSpPr/>
          <p:nvPr/>
        </p:nvSpPr>
        <p:spPr>
          <a:xfrm rot="16200000">
            <a:off x="4493527" y="-3457620"/>
            <a:ext cx="1477328" cy="9553478"/>
          </a:xfrm>
          <a:prstGeom prst="rect">
            <a:avLst/>
          </a:prstGeom>
        </p:spPr>
        <p:txBody>
          <a:bodyPr vert="eaVert" wrap="square">
            <a:spAutoFit/>
          </a:bodyPr>
          <a:lstStyle/>
          <a:p>
            <a:pPr algn="l"/>
            <a:r>
              <a:rPr lang="en-IN" altLang="en-US" sz="2400" b="1" dirty="0">
                <a:solidFill>
                  <a:srgbClr val="E966A0"/>
                </a:solidFill>
                <a:latin typeface="Century Gothic" panose="020B0502020202020204" pitchFamily="34" charset="0"/>
                <a:cs typeface="Arial" panose="020B0604020202020204" pitchFamily="34" charset="0"/>
              </a:rPr>
              <a:t>Page 5: </a:t>
            </a:r>
            <a:r>
              <a:rPr lang="en-IN" altLang="en-US" sz="2400" b="1" dirty="0">
                <a:solidFill>
                  <a:srgbClr val="8585BF"/>
                </a:solidFill>
                <a:latin typeface="Century Gothic" panose="020B0502020202020204" pitchFamily="34" charset="0"/>
                <a:cs typeface="Arial" panose="020B0604020202020204" pitchFamily="34" charset="0"/>
              </a:rPr>
              <a:t>Downloads Page </a:t>
            </a:r>
            <a:r>
              <a:rPr lang="en-IN" altLang="en-US" sz="2000" u="sng" dirty="0">
                <a:solidFill>
                  <a:srgbClr val="8585BF"/>
                </a:solidFill>
                <a:latin typeface="Century Gothic" panose="020B0502020202020204" pitchFamily="34" charset="0"/>
                <a:cs typeface="Arial" panose="020B0604020202020204" pitchFamily="34" charset="0"/>
              </a:rPr>
              <a:t>https://www.gofrugal.com/downloads.html</a:t>
            </a:r>
          </a:p>
          <a:p>
            <a:pPr algn="l"/>
            <a:br>
              <a:rPr lang="en-IN" altLang="en-US" sz="2000" u="sng" dirty="0">
                <a:solidFill>
                  <a:srgbClr val="8585BF"/>
                </a:solidFill>
                <a:latin typeface="Century Gothic" panose="020B0502020202020204" pitchFamily="34" charset="0"/>
                <a:cs typeface="Arial" panose="020B0604020202020204" pitchFamily="34" charset="0"/>
              </a:rPr>
            </a:br>
            <a:r>
              <a:rPr lang="en-IN" altLang="en-US" sz="2000" u="sng" dirty="0">
                <a:solidFill>
                  <a:srgbClr val="E966A0"/>
                </a:solidFill>
                <a:latin typeface="Century Gothic" panose="020B0502020202020204" pitchFamily="34" charset="0"/>
                <a:cs typeface="Arial" panose="020B0604020202020204" pitchFamily="34" charset="0"/>
              </a:rPr>
              <a:t>Device:</a:t>
            </a:r>
            <a:r>
              <a:rPr lang="en-IN" altLang="en-US" sz="2000" dirty="0">
                <a:solidFill>
                  <a:srgbClr val="E966A0"/>
                </a:solidFill>
                <a:latin typeface="Century Gothic" panose="020B0502020202020204" pitchFamily="34" charset="0"/>
                <a:cs typeface="Arial" panose="020B0604020202020204" pitchFamily="34" charset="0"/>
              </a:rPr>
              <a:t> </a:t>
            </a:r>
            <a:r>
              <a:rPr lang="en-IN" altLang="en-US" sz="2000" dirty="0">
                <a:solidFill>
                  <a:srgbClr val="8585BF"/>
                </a:solidFill>
                <a:latin typeface="Century Gothic" panose="020B0502020202020204" pitchFamily="34" charset="0"/>
                <a:cs typeface="Arial" panose="020B0604020202020204" pitchFamily="34" charset="0"/>
              </a:rPr>
              <a:t>Mobile</a:t>
            </a:r>
          </a:p>
          <a:p>
            <a:pPr algn="l"/>
            <a:endParaRPr lang="en-IN" altLang="en-US" sz="2000" u="sng" dirty="0">
              <a:solidFill>
                <a:srgbClr val="8585BF"/>
              </a:solidFill>
              <a:latin typeface="Century Gothic" panose="020B0502020202020204" pitchFamily="34" charset="0"/>
              <a:cs typeface="Arial" panose="020B0604020202020204" pitchFamily="34" charset="0"/>
            </a:endParaRPr>
          </a:p>
        </p:txBody>
      </p:sp>
      <p:sp>
        <p:nvSpPr>
          <p:cNvPr id="7" name="椭圆 5">
            <a:extLst>
              <a:ext uri="{FF2B5EF4-FFF2-40B4-BE49-F238E27FC236}">
                <a16:creationId xmlns:a16="http://schemas.microsoft.com/office/drawing/2014/main" id="{2AF47455-7170-48A1-988F-9206C277015E}"/>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椭圆 6">
            <a:extLst>
              <a:ext uri="{FF2B5EF4-FFF2-40B4-BE49-F238E27FC236}">
                <a16:creationId xmlns:a16="http://schemas.microsoft.com/office/drawing/2014/main" id="{613F4A2F-059B-4425-BF2F-1817A7F63A32}"/>
              </a:ext>
            </a:extLst>
          </p:cNvPr>
          <p:cNvSpPr/>
          <p:nvPr/>
        </p:nvSpPr>
        <p:spPr>
          <a:xfrm flipH="1">
            <a:off x="742538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9" name="椭圆 7">
            <a:extLst>
              <a:ext uri="{FF2B5EF4-FFF2-40B4-BE49-F238E27FC236}">
                <a16:creationId xmlns:a16="http://schemas.microsoft.com/office/drawing/2014/main" id="{B18EA34C-5DCC-4BE9-9200-20A5AE48E513}"/>
              </a:ext>
            </a:extLst>
          </p:cNvPr>
          <p:cNvSpPr/>
          <p:nvPr/>
        </p:nvSpPr>
        <p:spPr>
          <a:xfrm flipH="1">
            <a:off x="5361141" y="6156344"/>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0" name="椭圆 8">
            <a:extLst>
              <a:ext uri="{FF2B5EF4-FFF2-40B4-BE49-F238E27FC236}">
                <a16:creationId xmlns:a16="http://schemas.microsoft.com/office/drawing/2014/main" id="{27C6E2FB-4E5B-4655-984E-DE215453A789}"/>
              </a:ext>
            </a:extLst>
          </p:cNvPr>
          <p:cNvSpPr/>
          <p:nvPr/>
        </p:nvSpPr>
        <p:spPr>
          <a:xfrm flipH="1">
            <a:off x="-616672" y="-1380939"/>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1" name="Rectangle: Rounded Corners 10">
            <a:extLst>
              <a:ext uri="{FF2B5EF4-FFF2-40B4-BE49-F238E27FC236}">
                <a16:creationId xmlns:a16="http://schemas.microsoft.com/office/drawing/2014/main" id="{2E32ABF0-6C0C-4FC6-B735-7791426D9EBB}"/>
              </a:ext>
            </a:extLst>
          </p:cNvPr>
          <p:cNvSpPr/>
          <p:nvPr/>
        </p:nvSpPr>
        <p:spPr>
          <a:xfrm>
            <a:off x="3492356" y="2030861"/>
            <a:ext cx="2700000" cy="1440000"/>
          </a:xfrm>
          <a:prstGeom prst="roundRect">
            <a:avLst>
              <a:gd name="adj" fmla="val 10563"/>
            </a:avLst>
          </a:prstGeom>
          <a:solidFill>
            <a:srgbClr val="FFFFFF"/>
          </a:solidFill>
          <a:ln w="57150" cap="flat">
            <a:solidFill>
              <a:srgbClr val="FFFF0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pitchFamily="34" charset="0"/>
                <a:cs typeface="Century Gothic" panose="020B0502020202020204" charset="0"/>
                <a:sym typeface="+mn-ea"/>
              </a:rPr>
              <a:t>Interaction to Next Paint (INP):</a:t>
            </a:r>
            <a:r>
              <a:rPr lang="en-IN" sz="1600" dirty="0">
                <a:latin typeface="Century Gothic" panose="020B0502020202020204" pitchFamily="34" charset="0"/>
                <a:cs typeface="Century Gothic" panose="020B0502020202020204" charset="0"/>
                <a:sym typeface="+mn-ea"/>
              </a:rPr>
              <a:t> </a:t>
            </a:r>
            <a:endParaRPr lang="en-IN" sz="1600" dirty="0">
              <a:latin typeface="Century Gothic" panose="020B0502020202020204" pitchFamily="3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FFC000"/>
                </a:solidFill>
                <a:latin typeface="Century Gothic" panose="020B0502020202020204" charset="0"/>
                <a:cs typeface="Century Gothic" panose="020B0502020202020204" charset="0"/>
                <a:sym typeface="+mn-ea"/>
              </a:rPr>
              <a:t>NA</a:t>
            </a:r>
          </a:p>
        </p:txBody>
      </p:sp>
      <p:sp>
        <p:nvSpPr>
          <p:cNvPr id="12" name="Rectangle: Rounded Corners 11">
            <a:extLst>
              <a:ext uri="{FF2B5EF4-FFF2-40B4-BE49-F238E27FC236}">
                <a16:creationId xmlns:a16="http://schemas.microsoft.com/office/drawing/2014/main" id="{D2C555E6-B10F-4CBC-99F2-2E55EE07BFAC}"/>
              </a:ext>
            </a:extLst>
          </p:cNvPr>
          <p:cNvSpPr/>
          <p:nvPr/>
        </p:nvSpPr>
        <p:spPr>
          <a:xfrm>
            <a:off x="6529263" y="2030861"/>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Cumulative Layout Shift (CLS):</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sym typeface="+mn-ea"/>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Score: 0.067</a:t>
            </a:r>
          </a:p>
        </p:txBody>
      </p:sp>
      <p:sp>
        <p:nvSpPr>
          <p:cNvPr id="13" name="Rectangle: Rounded Corners 12">
            <a:extLst>
              <a:ext uri="{FF2B5EF4-FFF2-40B4-BE49-F238E27FC236}">
                <a16:creationId xmlns:a16="http://schemas.microsoft.com/office/drawing/2014/main" id="{C1E1BB94-941A-481C-A885-FF83A128DD11}"/>
              </a:ext>
            </a:extLst>
          </p:cNvPr>
          <p:cNvSpPr/>
          <p:nvPr/>
        </p:nvSpPr>
        <p:spPr>
          <a:xfrm>
            <a:off x="5053545" y="3735039"/>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Speed Index (SI):</a:t>
            </a:r>
            <a:r>
              <a:rPr lang="en-IN" sz="1600" dirty="0">
                <a:latin typeface="Century Gothic" panose="020B0502020202020204" charset="0"/>
                <a:cs typeface="Century Gothic" panose="020B0502020202020204" charset="0"/>
                <a:sym typeface="+mn-ea"/>
              </a:rPr>
              <a:t> </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2.5s</a:t>
            </a:r>
          </a:p>
        </p:txBody>
      </p:sp>
      <p:sp>
        <p:nvSpPr>
          <p:cNvPr id="14" name="Rectangle: Rounded Corners 13">
            <a:extLst>
              <a:ext uri="{FF2B5EF4-FFF2-40B4-BE49-F238E27FC236}">
                <a16:creationId xmlns:a16="http://schemas.microsoft.com/office/drawing/2014/main" id="{02F51C8E-9569-4A0C-BF7C-2514764A6E96}"/>
              </a:ext>
            </a:extLst>
          </p:cNvPr>
          <p:cNvSpPr/>
          <p:nvPr/>
        </p:nvSpPr>
        <p:spPr>
          <a:xfrm>
            <a:off x="2102109" y="3752881"/>
            <a:ext cx="2700000" cy="1440000"/>
          </a:xfrm>
          <a:prstGeom prst="roundRect">
            <a:avLst>
              <a:gd name="adj" fmla="val 10563"/>
            </a:avLst>
          </a:prstGeom>
          <a:solidFill>
            <a:srgbClr val="FFFFFF"/>
          </a:solidFill>
          <a:ln w="38100" cap="flat">
            <a:solidFill>
              <a:srgbClr val="FF000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First </a:t>
            </a:r>
            <a:r>
              <a:rPr lang="en-IN" sz="1600" b="1" dirty="0" err="1">
                <a:latin typeface="Century Gothic" panose="020B0502020202020204" charset="0"/>
                <a:cs typeface="Century Gothic" panose="020B0502020202020204" charset="0"/>
                <a:sym typeface="+mn-ea"/>
              </a:rPr>
              <a:t>Contentful</a:t>
            </a:r>
            <a:r>
              <a:rPr lang="en-IN" sz="1600" b="1" dirty="0">
                <a:latin typeface="Century Gothic" panose="020B0502020202020204" charset="0"/>
                <a:cs typeface="Century Gothic" panose="020B0502020202020204" charset="0"/>
                <a:sym typeface="+mn-ea"/>
              </a:rPr>
              <a:t> Paint (FCP):</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FF0000"/>
                </a:solidFill>
                <a:latin typeface="Century Gothic" panose="020B0502020202020204" charset="0"/>
                <a:cs typeface="Century Gothic" panose="020B0502020202020204" charset="0"/>
                <a:sym typeface="+mn-ea"/>
              </a:rPr>
              <a:t>Fail</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2.2s</a:t>
            </a:r>
          </a:p>
        </p:txBody>
      </p:sp>
      <p:pic>
        <p:nvPicPr>
          <p:cNvPr id="18" name="Content Placeholder 2">
            <a:extLst>
              <a:ext uri="{FF2B5EF4-FFF2-40B4-BE49-F238E27FC236}">
                <a16:creationId xmlns:a16="http://schemas.microsoft.com/office/drawing/2014/main" id="{889BF662-B3B1-4D34-8BC9-6D73B430D1AD}"/>
              </a:ext>
            </a:extLst>
          </p:cNvPr>
          <p:cNvPicPr>
            <a:picLocks noChangeAspect="1"/>
          </p:cNvPicPr>
          <p:nvPr/>
        </p:nvPicPr>
        <p:blipFill>
          <a:blip r:embed="rId2"/>
          <a:stretch>
            <a:fillRect/>
          </a:stretch>
        </p:blipFill>
        <p:spPr>
          <a:xfrm>
            <a:off x="9907602" y="5546744"/>
            <a:ext cx="1318260" cy="1219200"/>
          </a:xfrm>
          <a:prstGeom prst="rect">
            <a:avLst/>
          </a:prstGeom>
        </p:spPr>
      </p:pic>
      <p:pic>
        <p:nvPicPr>
          <p:cNvPr id="19" name="Content Placeholder 5">
            <a:extLst>
              <a:ext uri="{FF2B5EF4-FFF2-40B4-BE49-F238E27FC236}">
                <a16:creationId xmlns:a16="http://schemas.microsoft.com/office/drawing/2014/main" id="{24FB1B51-9049-4EAB-A535-8A270C55F1C8}"/>
              </a:ext>
            </a:extLst>
          </p:cNvPr>
          <p:cNvPicPr>
            <a:picLocks noChangeAspect="1"/>
          </p:cNvPicPr>
          <p:nvPr/>
        </p:nvPicPr>
        <p:blipFill>
          <a:blip r:embed="rId3"/>
          <a:stretch>
            <a:fillRect/>
          </a:stretch>
        </p:blipFill>
        <p:spPr>
          <a:xfrm>
            <a:off x="9499600" y="1191695"/>
            <a:ext cx="2134265" cy="4251456"/>
          </a:xfrm>
          <a:prstGeom prst="rect">
            <a:avLst/>
          </a:prstGeom>
          <a:ln>
            <a:solidFill>
              <a:schemeClr val="tx1"/>
            </a:solidFill>
          </a:ln>
        </p:spPr>
      </p:pic>
      <p:sp>
        <p:nvSpPr>
          <p:cNvPr id="23" name="TextBox 22">
            <a:extLst>
              <a:ext uri="{FF2B5EF4-FFF2-40B4-BE49-F238E27FC236}">
                <a16:creationId xmlns:a16="http://schemas.microsoft.com/office/drawing/2014/main" id="{5F6AAE4C-5462-4A84-8BF0-8418C0EDD3DA}"/>
              </a:ext>
            </a:extLst>
          </p:cNvPr>
          <p:cNvSpPr txBox="1"/>
          <p:nvPr/>
        </p:nvSpPr>
        <p:spPr>
          <a:xfrm>
            <a:off x="631309" y="5419117"/>
            <a:ext cx="5048282" cy="1169551"/>
          </a:xfrm>
          <a:prstGeom prst="rect">
            <a:avLst/>
          </a:prstGeom>
          <a:noFill/>
          <a:ln w="38100">
            <a:solidFill>
              <a:srgbClr val="FFFF00"/>
            </a:solidFill>
          </a:ln>
        </p:spPr>
        <p:txBody>
          <a:bodyPr wrap="square">
            <a:spAutoFit/>
          </a:bodyPr>
          <a:lstStyle/>
          <a:p>
            <a:r>
              <a:rPr lang="en-IN" sz="1400" dirty="0">
                <a:latin typeface="Century Gothic" panose="020B0502020202020204" charset="0"/>
                <a:cs typeface="Century Gothic" panose="020B0502020202020204" charset="0"/>
                <a:sym typeface="+mn-ea"/>
              </a:rPr>
              <a:t>Status: </a:t>
            </a:r>
            <a:r>
              <a:rPr lang="en-IN" sz="1400" b="1" dirty="0">
                <a:solidFill>
                  <a:srgbClr val="FFC000"/>
                </a:solidFill>
                <a:latin typeface="Century Gothic" panose="020B0502020202020204" charset="0"/>
                <a:cs typeface="Century Gothic" panose="020B0502020202020204" charset="0"/>
                <a:sym typeface="+mn-ea"/>
              </a:rPr>
              <a:t>NA</a:t>
            </a:r>
          </a:p>
          <a:p>
            <a:pPr>
              <a:buFont typeface="Arial" panose="020B0604020202020204" pitchFamily="34" charset="0"/>
            </a:pPr>
            <a:r>
              <a:rPr lang="en-IN" sz="1400" dirty="0">
                <a:solidFill>
                  <a:schemeClr val="tx1"/>
                </a:solidFill>
                <a:latin typeface="Century Gothic" panose="020B0502020202020204" charset="0"/>
                <a:cs typeface="Century Gothic" panose="020B0502020202020204" charset="0"/>
                <a:sym typeface="+mn-ea"/>
              </a:rPr>
              <a:t>(If you're testing a static page with limited user engagement, </a:t>
            </a:r>
            <a:r>
              <a:rPr lang="en-IN" sz="1400" dirty="0" err="1">
                <a:solidFill>
                  <a:schemeClr val="tx1"/>
                </a:solidFill>
                <a:latin typeface="Century Gothic" panose="020B0502020202020204" charset="0"/>
                <a:cs typeface="Century Gothic" panose="020B0502020202020204" charset="0"/>
                <a:sym typeface="+mn-ea"/>
              </a:rPr>
              <a:t>pagespeed</a:t>
            </a:r>
            <a:r>
              <a:rPr lang="en-IN" sz="1400" dirty="0">
                <a:solidFill>
                  <a:schemeClr val="tx1"/>
                </a:solidFill>
                <a:latin typeface="Century Gothic" panose="020B0502020202020204" charset="0"/>
                <a:cs typeface="Century Gothic" panose="020B0502020202020204" charset="0"/>
                <a:sym typeface="+mn-ea"/>
              </a:rPr>
              <a:t> might not track these metrics as they wouldn't be representative of your website's overall user experience.)</a:t>
            </a:r>
            <a:endParaRPr lang="en-IN" sz="1400" b="1" dirty="0">
              <a:solidFill>
                <a:srgbClr val="FFC000"/>
              </a:solidFill>
              <a:latin typeface="Century Gothic" panose="020B0502020202020204" charset="0"/>
              <a:cs typeface="Century Gothic" panose="020B0502020202020204" charset="0"/>
              <a:sym typeface="+mn-ea"/>
            </a:endParaRPr>
          </a:p>
        </p:txBody>
      </p:sp>
    </p:spTree>
    <p:extLst>
      <p:ext uri="{BB962C8B-B14F-4D97-AF65-F5344CB8AC3E}">
        <p14:creationId xmlns:p14="http://schemas.microsoft.com/office/powerpoint/2010/main" val="1171425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E4F9B3-63A1-4614-993B-87175AAA580B}"/>
              </a:ext>
            </a:extLst>
          </p:cNvPr>
          <p:cNvSpPr/>
          <p:nvPr/>
        </p:nvSpPr>
        <p:spPr>
          <a:xfrm>
            <a:off x="455450" y="1882159"/>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Largest </a:t>
            </a:r>
            <a:r>
              <a:rPr lang="en-IN" sz="1600" b="1" dirty="0" err="1">
                <a:latin typeface="Century Gothic" panose="020B0502020202020204" charset="0"/>
                <a:cs typeface="Century Gothic" panose="020B0502020202020204" charset="0"/>
                <a:sym typeface="+mn-ea"/>
              </a:rPr>
              <a:t>Contentful</a:t>
            </a:r>
            <a:r>
              <a:rPr lang="en-IN" sz="1600" b="1" dirty="0">
                <a:latin typeface="Century Gothic" panose="020B0502020202020204" charset="0"/>
                <a:cs typeface="Century Gothic" panose="020B0502020202020204" charset="0"/>
                <a:sym typeface="+mn-ea"/>
              </a:rPr>
              <a:t> Paint (LCP): </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0.9s</a:t>
            </a:r>
            <a:endParaRPr lang="en-IN" sz="1600" b="1" dirty="0">
              <a:latin typeface="Century Gothic" panose="020B0502020202020204" charset="0"/>
              <a:cs typeface="Century Gothic" panose="020B0502020202020204" charset="0"/>
              <a:sym typeface="+mn-ea"/>
            </a:endParaRPr>
          </a:p>
        </p:txBody>
      </p:sp>
      <p:sp>
        <p:nvSpPr>
          <p:cNvPr id="5" name="椭圆 5">
            <a:extLst>
              <a:ext uri="{FF2B5EF4-FFF2-40B4-BE49-F238E27FC236}">
                <a16:creationId xmlns:a16="http://schemas.microsoft.com/office/drawing/2014/main" id="{3ACCEB9F-1D32-484F-A2A0-986922D230B5}"/>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 name="椭圆 6">
            <a:extLst>
              <a:ext uri="{FF2B5EF4-FFF2-40B4-BE49-F238E27FC236}">
                <a16:creationId xmlns:a16="http://schemas.microsoft.com/office/drawing/2014/main" id="{3B88685F-7A19-4AA0-8BB1-F26ED5B1227A}"/>
              </a:ext>
            </a:extLst>
          </p:cNvPr>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7">
            <a:extLst>
              <a:ext uri="{FF2B5EF4-FFF2-40B4-BE49-F238E27FC236}">
                <a16:creationId xmlns:a16="http://schemas.microsoft.com/office/drawing/2014/main" id="{A2750EED-9062-496B-B867-B7B06FC62A01}"/>
              </a:ext>
            </a:extLst>
          </p:cNvPr>
          <p:cNvSpPr/>
          <p:nvPr/>
        </p:nvSpPr>
        <p:spPr>
          <a:xfrm flipH="1">
            <a:off x="8134547" y="6156344"/>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椭圆 8">
            <a:extLst>
              <a:ext uri="{FF2B5EF4-FFF2-40B4-BE49-F238E27FC236}">
                <a16:creationId xmlns:a16="http://schemas.microsoft.com/office/drawing/2014/main" id="{323A7A6A-9086-4691-BB18-B877DCBB9D49}"/>
              </a:ext>
            </a:extLst>
          </p:cNvPr>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9" name="Rectangle: Rounded Corners 8">
            <a:extLst>
              <a:ext uri="{FF2B5EF4-FFF2-40B4-BE49-F238E27FC236}">
                <a16:creationId xmlns:a16="http://schemas.microsoft.com/office/drawing/2014/main" id="{AE1932AB-530C-451D-A31A-8350F0915106}"/>
              </a:ext>
            </a:extLst>
          </p:cNvPr>
          <p:cNvSpPr/>
          <p:nvPr/>
        </p:nvSpPr>
        <p:spPr>
          <a:xfrm>
            <a:off x="4358487" y="1882159"/>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pitchFamily="34" charset="0"/>
                <a:cs typeface="Century Gothic" panose="020B0502020202020204" charset="0"/>
                <a:sym typeface="+mn-ea"/>
              </a:rPr>
              <a:t>Interaction to Next Paint (INP):</a:t>
            </a:r>
            <a:r>
              <a:rPr lang="en-IN" sz="1600" dirty="0">
                <a:latin typeface="Century Gothic" panose="020B0502020202020204" pitchFamily="34" charset="0"/>
                <a:cs typeface="Century Gothic" panose="020B0502020202020204" charset="0"/>
                <a:sym typeface="+mn-ea"/>
              </a:rPr>
              <a:t> </a:t>
            </a:r>
            <a:endParaRPr lang="en-IN" sz="1600" dirty="0">
              <a:latin typeface="Century Gothic" panose="020B0502020202020204" pitchFamily="3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24ms</a:t>
            </a:r>
          </a:p>
        </p:txBody>
      </p:sp>
      <p:sp>
        <p:nvSpPr>
          <p:cNvPr id="10" name="Rectangle: Rounded Corners 9">
            <a:extLst>
              <a:ext uri="{FF2B5EF4-FFF2-40B4-BE49-F238E27FC236}">
                <a16:creationId xmlns:a16="http://schemas.microsoft.com/office/drawing/2014/main" id="{79416412-CEE8-47DE-8A2D-824AFBE8C44A}"/>
              </a:ext>
            </a:extLst>
          </p:cNvPr>
          <p:cNvSpPr/>
          <p:nvPr/>
        </p:nvSpPr>
        <p:spPr>
          <a:xfrm>
            <a:off x="2447171" y="3518082"/>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Cumulative Layout Shift (CLS):</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sym typeface="+mn-ea"/>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Score: 0.054</a:t>
            </a:r>
          </a:p>
        </p:txBody>
      </p:sp>
      <p:sp>
        <p:nvSpPr>
          <p:cNvPr id="11" name="Rectangle: Rounded Corners 10">
            <a:extLst>
              <a:ext uri="{FF2B5EF4-FFF2-40B4-BE49-F238E27FC236}">
                <a16:creationId xmlns:a16="http://schemas.microsoft.com/office/drawing/2014/main" id="{D902E4F0-BC44-4005-A7A4-AD56DFE96B15}"/>
              </a:ext>
            </a:extLst>
          </p:cNvPr>
          <p:cNvSpPr/>
          <p:nvPr/>
        </p:nvSpPr>
        <p:spPr>
          <a:xfrm>
            <a:off x="4506882" y="5154006"/>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Speed Index (SI):</a:t>
            </a:r>
            <a:r>
              <a:rPr lang="en-IN" sz="1600" dirty="0">
                <a:latin typeface="Century Gothic" panose="020B0502020202020204" charset="0"/>
                <a:cs typeface="Century Gothic" panose="020B0502020202020204" charset="0"/>
                <a:sym typeface="+mn-ea"/>
              </a:rPr>
              <a:t> </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1.1s</a:t>
            </a:r>
          </a:p>
        </p:txBody>
      </p:sp>
      <p:sp>
        <p:nvSpPr>
          <p:cNvPr id="12" name="Rectangle: Rounded Corners 11">
            <a:extLst>
              <a:ext uri="{FF2B5EF4-FFF2-40B4-BE49-F238E27FC236}">
                <a16:creationId xmlns:a16="http://schemas.microsoft.com/office/drawing/2014/main" id="{C478278D-A020-46C7-901D-2B724527861F}"/>
              </a:ext>
            </a:extLst>
          </p:cNvPr>
          <p:cNvSpPr/>
          <p:nvPr/>
        </p:nvSpPr>
        <p:spPr>
          <a:xfrm>
            <a:off x="455450" y="5128057"/>
            <a:ext cx="2700000"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r>
              <a:rPr lang="en-IN" sz="1600" b="1" dirty="0">
                <a:latin typeface="Century Gothic" panose="020B0502020202020204" charset="0"/>
                <a:cs typeface="Century Gothic" panose="020B0502020202020204" charset="0"/>
                <a:sym typeface="+mn-ea"/>
              </a:rPr>
              <a:t>First </a:t>
            </a:r>
            <a:r>
              <a:rPr lang="en-IN" sz="1600" b="1" dirty="0" err="1">
                <a:latin typeface="Century Gothic" panose="020B0502020202020204" charset="0"/>
                <a:cs typeface="Century Gothic" panose="020B0502020202020204" charset="0"/>
                <a:sym typeface="+mn-ea"/>
              </a:rPr>
              <a:t>Contentful</a:t>
            </a:r>
            <a:r>
              <a:rPr lang="en-IN" sz="1600" b="1" dirty="0">
                <a:latin typeface="Century Gothic" panose="020B0502020202020204" charset="0"/>
                <a:cs typeface="Century Gothic" panose="020B0502020202020204" charset="0"/>
                <a:sym typeface="+mn-ea"/>
              </a:rPr>
              <a:t> Paint (FCP):</a:t>
            </a:r>
          </a:p>
          <a:p>
            <a:pPr>
              <a:buFont typeface="Arial" panose="020B0604020202020204" pitchFamily="34" charset="0"/>
            </a:pPr>
            <a:r>
              <a:rPr lang="en-IN" sz="1600" dirty="0">
                <a:latin typeface="Century Gothic" panose="020B0502020202020204" charset="0"/>
                <a:cs typeface="Century Gothic" panose="020B0502020202020204" charset="0"/>
                <a:sym typeface="+mn-ea"/>
              </a:rPr>
              <a:t>Status: </a:t>
            </a:r>
            <a:r>
              <a:rPr lang="en-IN" sz="1600" b="1" dirty="0">
                <a:solidFill>
                  <a:srgbClr val="00B050"/>
                </a:solidFill>
                <a:latin typeface="Century Gothic" panose="020B0502020202020204" charset="0"/>
                <a:cs typeface="Century Gothic" panose="020B0502020202020204" charset="0"/>
                <a:sym typeface="+mn-ea"/>
              </a:rPr>
              <a:t>Pass</a:t>
            </a:r>
            <a:endParaRPr lang="en-IN" sz="1600" dirty="0">
              <a:latin typeface="Century Gothic" panose="020B0502020202020204" charset="0"/>
              <a:cs typeface="Century Gothic" panose="020B0502020202020204" charset="0"/>
            </a:endParaRPr>
          </a:p>
          <a:p>
            <a:pPr>
              <a:buFont typeface="Arial" panose="020B0604020202020204" pitchFamily="34" charset="0"/>
            </a:pPr>
            <a:r>
              <a:rPr lang="en-IN" sz="1600" dirty="0">
                <a:latin typeface="Century Gothic" panose="020B0502020202020204" charset="0"/>
                <a:cs typeface="Century Gothic" panose="020B0502020202020204" charset="0"/>
                <a:sym typeface="+mn-ea"/>
              </a:rPr>
              <a:t>Time taken: 0.5s</a:t>
            </a:r>
          </a:p>
        </p:txBody>
      </p:sp>
      <p:pic>
        <p:nvPicPr>
          <p:cNvPr id="17" name="Picture 16">
            <a:extLst>
              <a:ext uri="{FF2B5EF4-FFF2-40B4-BE49-F238E27FC236}">
                <a16:creationId xmlns:a16="http://schemas.microsoft.com/office/drawing/2014/main" id="{7F66C074-1A76-4A8C-9CC5-EB27712D0AC5}"/>
              </a:ext>
            </a:extLst>
          </p:cNvPr>
          <p:cNvPicPr>
            <a:picLocks noChangeAspect="1"/>
          </p:cNvPicPr>
          <p:nvPr/>
        </p:nvPicPr>
        <p:blipFill>
          <a:blip r:embed="rId2"/>
          <a:stretch>
            <a:fillRect/>
          </a:stretch>
        </p:blipFill>
        <p:spPr>
          <a:xfrm>
            <a:off x="9079082" y="4719847"/>
            <a:ext cx="1234440" cy="1219200"/>
          </a:xfrm>
          <a:prstGeom prst="rect">
            <a:avLst/>
          </a:prstGeom>
        </p:spPr>
      </p:pic>
      <p:pic>
        <p:nvPicPr>
          <p:cNvPr id="18" name="Content Placeholder 6">
            <a:extLst>
              <a:ext uri="{FF2B5EF4-FFF2-40B4-BE49-F238E27FC236}">
                <a16:creationId xmlns:a16="http://schemas.microsoft.com/office/drawing/2014/main" id="{BDC4F715-723A-47DE-A648-20E0B19347CE}"/>
              </a:ext>
            </a:extLst>
          </p:cNvPr>
          <p:cNvPicPr>
            <a:picLocks noGrp="1" noChangeAspect="1"/>
          </p:cNvPicPr>
          <p:nvPr>
            <p:ph idx="1"/>
          </p:nvPr>
        </p:nvPicPr>
        <p:blipFill>
          <a:blip r:embed="rId3"/>
          <a:stretch>
            <a:fillRect/>
          </a:stretch>
        </p:blipFill>
        <p:spPr>
          <a:xfrm>
            <a:off x="7441868" y="1455302"/>
            <a:ext cx="4378231" cy="3047249"/>
          </a:xfrm>
          <a:prstGeom prst="rect">
            <a:avLst/>
          </a:prstGeom>
          <a:ln>
            <a:solidFill>
              <a:schemeClr val="tx1"/>
            </a:solidFill>
          </a:ln>
        </p:spPr>
      </p:pic>
      <p:sp>
        <p:nvSpPr>
          <p:cNvPr id="19" name="矩形 24">
            <a:extLst>
              <a:ext uri="{FF2B5EF4-FFF2-40B4-BE49-F238E27FC236}">
                <a16:creationId xmlns:a16="http://schemas.microsoft.com/office/drawing/2014/main" id="{32A4E97F-77D3-4A52-9AA6-4A8AC5A3BB8A}"/>
              </a:ext>
            </a:extLst>
          </p:cNvPr>
          <p:cNvSpPr/>
          <p:nvPr/>
        </p:nvSpPr>
        <p:spPr>
          <a:xfrm rot="16200000">
            <a:off x="4493527" y="-3457620"/>
            <a:ext cx="1477328" cy="9553478"/>
          </a:xfrm>
          <a:prstGeom prst="rect">
            <a:avLst/>
          </a:prstGeom>
        </p:spPr>
        <p:txBody>
          <a:bodyPr vert="eaVert" wrap="square">
            <a:spAutoFit/>
          </a:bodyPr>
          <a:lstStyle/>
          <a:p>
            <a:pPr algn="l"/>
            <a:r>
              <a:rPr lang="en-IN" altLang="en-US" sz="2400" b="1" dirty="0">
                <a:solidFill>
                  <a:srgbClr val="E966A0"/>
                </a:solidFill>
                <a:latin typeface="Century Gothic" panose="020B0502020202020204" pitchFamily="34" charset="0"/>
                <a:cs typeface="Arial" panose="020B0604020202020204" pitchFamily="34" charset="0"/>
              </a:rPr>
              <a:t>Page 5: </a:t>
            </a:r>
            <a:r>
              <a:rPr lang="en-IN" altLang="en-US" sz="2400" b="1" dirty="0">
                <a:solidFill>
                  <a:srgbClr val="8585BF"/>
                </a:solidFill>
                <a:latin typeface="Century Gothic" panose="020B0502020202020204" pitchFamily="34" charset="0"/>
                <a:cs typeface="Arial" panose="020B0604020202020204" pitchFamily="34" charset="0"/>
              </a:rPr>
              <a:t>Downloads Page </a:t>
            </a:r>
            <a:r>
              <a:rPr lang="en-IN" altLang="en-US" sz="2000" u="sng" dirty="0">
                <a:solidFill>
                  <a:srgbClr val="8585BF"/>
                </a:solidFill>
                <a:latin typeface="Century Gothic" panose="020B0502020202020204" pitchFamily="34" charset="0"/>
                <a:cs typeface="Arial" panose="020B0604020202020204" pitchFamily="34" charset="0"/>
              </a:rPr>
              <a:t>https://www.gofrugal.com/downloads.html</a:t>
            </a:r>
          </a:p>
          <a:p>
            <a:pPr algn="l"/>
            <a:br>
              <a:rPr lang="en-IN" altLang="en-US" sz="2000" u="sng" dirty="0">
                <a:solidFill>
                  <a:srgbClr val="8585BF"/>
                </a:solidFill>
                <a:latin typeface="Century Gothic" panose="020B0502020202020204" pitchFamily="34" charset="0"/>
                <a:cs typeface="Arial" panose="020B0604020202020204" pitchFamily="34" charset="0"/>
              </a:rPr>
            </a:br>
            <a:r>
              <a:rPr lang="en-IN" altLang="en-US" sz="2000" u="sng" dirty="0">
                <a:solidFill>
                  <a:srgbClr val="E966A0"/>
                </a:solidFill>
                <a:latin typeface="Century Gothic" panose="020B0502020202020204" pitchFamily="34" charset="0"/>
                <a:cs typeface="Arial" panose="020B0604020202020204" pitchFamily="34" charset="0"/>
              </a:rPr>
              <a:t>Device:</a:t>
            </a:r>
            <a:r>
              <a:rPr lang="en-IN" altLang="en-US" sz="2000" dirty="0">
                <a:solidFill>
                  <a:srgbClr val="E966A0"/>
                </a:solidFill>
                <a:latin typeface="Century Gothic" panose="020B0502020202020204" pitchFamily="34" charset="0"/>
                <a:cs typeface="Arial" panose="020B0604020202020204" pitchFamily="34" charset="0"/>
              </a:rPr>
              <a:t> </a:t>
            </a:r>
            <a:r>
              <a:rPr lang="en-IN" altLang="en-US" sz="2000" dirty="0">
                <a:solidFill>
                  <a:srgbClr val="8585BF"/>
                </a:solidFill>
                <a:latin typeface="Century Gothic" panose="020B0502020202020204" pitchFamily="34" charset="0"/>
                <a:cs typeface="Arial" panose="020B0604020202020204" pitchFamily="34" charset="0"/>
              </a:rPr>
              <a:t>Desktop</a:t>
            </a:r>
          </a:p>
          <a:p>
            <a:pPr algn="l"/>
            <a:endParaRPr lang="en-IN" altLang="en-US" sz="2000" u="sng" dirty="0">
              <a:solidFill>
                <a:srgbClr val="8585BF"/>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1569918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a:extLst>
              <a:ext uri="{FF2B5EF4-FFF2-40B4-BE49-F238E27FC236}">
                <a16:creationId xmlns:a16="http://schemas.microsoft.com/office/drawing/2014/main" id="{E152F7E3-E6E5-4779-BD02-E046A6DBACD2}"/>
              </a:ext>
            </a:extLst>
          </p:cNvPr>
          <p:cNvSpPr txBox="1"/>
          <p:nvPr/>
        </p:nvSpPr>
        <p:spPr>
          <a:xfrm>
            <a:off x="418826" y="1302476"/>
            <a:ext cx="9935409" cy="4893647"/>
          </a:xfrm>
          <a:prstGeom prst="rect">
            <a:avLst/>
          </a:prstGeom>
        </p:spPr>
        <p:txBody>
          <a:bodyPr wrap="square">
            <a:spAutoFit/>
          </a:bodyPr>
          <a:lstStyle/>
          <a:p>
            <a:pPr marL="0" indent="0"/>
            <a:r>
              <a:rPr lang="en-US" sz="1600" b="1" i="0" dirty="0">
                <a:solidFill>
                  <a:srgbClr val="00B050"/>
                </a:solidFill>
                <a:latin typeface="Century Gothic" panose="020B0502020202020204" pitchFamily="34" charset="0"/>
                <a:ea typeface="Roboto"/>
              </a:rPr>
              <a:t>STRENGTHS:</a:t>
            </a:r>
            <a:endParaRPr lang="en-US" sz="1400" b="1" i="0" dirty="0">
              <a:solidFill>
                <a:srgbClr val="00B050"/>
              </a:solidFill>
              <a:latin typeface="Century Gothic" panose="020B0502020202020204" pitchFamily="34" charset="0"/>
              <a:ea typeface="Roboto"/>
            </a:endParaRPr>
          </a:p>
          <a:p>
            <a:pPr marL="285750" indent="-285750">
              <a:lnSpc>
                <a:spcPct val="150000"/>
              </a:lnSpc>
              <a:buFont typeface="Arial" panose="020B0604020202020204" pitchFamily="34" charset="0"/>
              <a:buChar char="•"/>
            </a:pPr>
            <a:r>
              <a:rPr lang="en-US" sz="1400" i="0" dirty="0">
                <a:solidFill>
                  <a:srgbClr val="212121"/>
                </a:solidFill>
                <a:latin typeface="Century Gothic" panose="020B0502020202020204" pitchFamily="34" charset="0"/>
                <a:ea typeface="Roboto"/>
              </a:rPr>
              <a:t>Page has the </a:t>
            </a:r>
            <a:r>
              <a:rPr lang="en-US" sz="1400" b="1" i="0" dirty="0">
                <a:solidFill>
                  <a:srgbClr val="00B050"/>
                </a:solidFill>
                <a:latin typeface="Century Gothic" panose="020B0502020202020204" pitchFamily="34" charset="0"/>
                <a:ea typeface="Roboto"/>
              </a:rPr>
              <a:t>HTML doctype</a:t>
            </a:r>
          </a:p>
          <a:p>
            <a:pPr marL="285750" indent="-285750">
              <a:lnSpc>
                <a:spcPct val="150000"/>
              </a:lnSpc>
              <a:buFont typeface="Arial" panose="020B0604020202020204" pitchFamily="34" charset="0"/>
              <a:buChar char="•"/>
            </a:pPr>
            <a:r>
              <a:rPr lang="en-US" sz="1400" i="0" dirty="0">
                <a:solidFill>
                  <a:srgbClr val="212121"/>
                </a:solidFill>
                <a:latin typeface="Century Gothic" panose="020B0502020202020204" pitchFamily="34" charset="0"/>
                <a:ea typeface="Roboto"/>
              </a:rPr>
              <a:t>Uses </a:t>
            </a:r>
            <a:r>
              <a:rPr lang="en-US" sz="1400" b="1" i="0" dirty="0">
                <a:solidFill>
                  <a:srgbClr val="00B050"/>
                </a:solidFill>
                <a:latin typeface="Century Gothic" panose="020B0502020202020204" pitchFamily="34" charset="0"/>
                <a:ea typeface="Roboto"/>
              </a:rPr>
              <a:t>HTTPS</a:t>
            </a:r>
          </a:p>
          <a:p>
            <a:pPr marL="285750" indent="-285750">
              <a:lnSpc>
                <a:spcPct val="150000"/>
              </a:lnSpc>
              <a:buFont typeface="Arial" panose="020B0604020202020204" pitchFamily="34" charset="0"/>
              <a:buChar char="•"/>
            </a:pPr>
            <a:r>
              <a:rPr lang="en-US" sz="1400" i="0" dirty="0">
                <a:solidFill>
                  <a:srgbClr val="212121"/>
                </a:solidFill>
                <a:latin typeface="Century Gothic" panose="020B0502020202020204" pitchFamily="34" charset="0"/>
                <a:ea typeface="Roboto"/>
              </a:rPr>
              <a:t>Allows </a:t>
            </a:r>
            <a:r>
              <a:rPr lang="en-US" sz="1400" b="1" i="0" dirty="0">
                <a:solidFill>
                  <a:srgbClr val="00B050"/>
                </a:solidFill>
                <a:latin typeface="Century Gothic" panose="020B0502020202020204" pitchFamily="34" charset="0"/>
                <a:ea typeface="Roboto"/>
              </a:rPr>
              <a:t>users to paste into input fields</a:t>
            </a:r>
          </a:p>
          <a:p>
            <a:pPr marL="285750" indent="-285750">
              <a:lnSpc>
                <a:spcPct val="150000"/>
              </a:lnSpc>
              <a:buFont typeface="Arial" panose="020B0604020202020204" pitchFamily="34" charset="0"/>
              <a:buChar char="•"/>
            </a:pPr>
            <a:r>
              <a:rPr lang="en-US" sz="1400" i="0" dirty="0">
                <a:solidFill>
                  <a:srgbClr val="212121"/>
                </a:solidFill>
                <a:latin typeface="Century Gothic" panose="020B0502020202020204" pitchFamily="34" charset="0"/>
                <a:ea typeface="Roboto"/>
              </a:rPr>
              <a:t>Properly </a:t>
            </a:r>
            <a:r>
              <a:rPr lang="en-US" sz="1400" b="1" i="0" dirty="0">
                <a:solidFill>
                  <a:srgbClr val="00B050"/>
                </a:solidFill>
                <a:latin typeface="Century Gothic" panose="020B0502020202020204" pitchFamily="34" charset="0"/>
                <a:ea typeface="Roboto"/>
              </a:rPr>
              <a:t>defines charset</a:t>
            </a:r>
          </a:p>
          <a:p>
            <a:pPr marL="285750" indent="-285750">
              <a:lnSpc>
                <a:spcPct val="150000"/>
              </a:lnSpc>
              <a:buFont typeface="Arial" panose="020B0604020202020204" pitchFamily="34" charset="0"/>
              <a:buChar char="•"/>
            </a:pPr>
            <a:r>
              <a:rPr lang="en-US" sz="1400" b="1" i="0" dirty="0">
                <a:solidFill>
                  <a:srgbClr val="00B050"/>
                </a:solidFill>
                <a:latin typeface="Century Gothic" panose="020B0502020202020204" pitchFamily="34" charset="0"/>
                <a:ea typeface="Roboto"/>
              </a:rPr>
              <a:t>Touch targets have sufficient size and spacing.</a:t>
            </a:r>
          </a:p>
          <a:p>
            <a:pPr marL="285750" indent="-285750">
              <a:lnSpc>
                <a:spcPct val="150000"/>
              </a:lnSpc>
              <a:buFont typeface="Arial" panose="020B0604020202020204" pitchFamily="34" charset="0"/>
              <a:buChar char="•"/>
            </a:pPr>
            <a:r>
              <a:rPr lang="en-US" sz="1400" i="0" dirty="0">
                <a:solidFill>
                  <a:srgbClr val="212121"/>
                </a:solidFill>
                <a:latin typeface="Century Gothic" panose="020B0502020202020204" pitchFamily="34" charset="0"/>
                <a:ea typeface="Roboto"/>
              </a:rPr>
              <a:t>Input buttons have </a:t>
            </a:r>
            <a:r>
              <a:rPr lang="en-US" sz="1400" b="1" i="0" dirty="0">
                <a:solidFill>
                  <a:srgbClr val="00B050"/>
                </a:solidFill>
                <a:latin typeface="Century Gothic" panose="020B0502020202020204" pitchFamily="34" charset="0"/>
                <a:ea typeface="Roboto"/>
              </a:rPr>
              <a:t>discernible text.</a:t>
            </a:r>
          </a:p>
          <a:p>
            <a:pPr marL="0" indent="0"/>
            <a:endParaRPr lang="en-US" sz="1400" b="1" i="0" dirty="0">
              <a:solidFill>
                <a:srgbClr val="212121"/>
              </a:solidFill>
              <a:latin typeface="Century Gothic" panose="020B0502020202020204" pitchFamily="34" charset="0"/>
              <a:ea typeface="Roboto"/>
            </a:endParaRPr>
          </a:p>
          <a:p>
            <a:r>
              <a:rPr lang="en-US" sz="1600" b="1" i="0" dirty="0">
                <a:solidFill>
                  <a:srgbClr val="FF0000"/>
                </a:solidFill>
                <a:latin typeface="Century Gothic" panose="020B0502020202020204" pitchFamily="34" charset="0"/>
                <a:ea typeface="Roboto"/>
              </a:rPr>
              <a:t>AREAS TO IMPROVEMENT: </a:t>
            </a:r>
            <a:r>
              <a:rPr lang="en-US" sz="1400" b="1" i="0" dirty="0">
                <a:solidFill>
                  <a:srgbClr val="212121"/>
                </a:solidFill>
                <a:latin typeface="Century Gothic" panose="020B0502020202020204" pitchFamily="34" charset="0"/>
                <a:ea typeface="Roboto"/>
              </a:rPr>
              <a:t>Accessibility Issues</a:t>
            </a:r>
            <a:endParaRPr lang="en-US" sz="1400" b="0" i="0" dirty="0">
              <a:solidFill>
                <a:srgbClr val="212121"/>
              </a:solidFill>
              <a:latin typeface="Century Gothic" panose="020B0502020202020204" pitchFamily="34" charset="0"/>
              <a:ea typeface="Roboto"/>
            </a:endParaRPr>
          </a:p>
          <a:p>
            <a:pPr marL="0" indent="0"/>
            <a:endParaRPr lang="en-US" sz="1400" b="1" i="0" dirty="0">
              <a:solidFill>
                <a:srgbClr val="FF0000"/>
              </a:solidFill>
              <a:latin typeface="Century Gothic" panose="020B0502020202020204" pitchFamily="34" charset="0"/>
              <a:ea typeface="Roboto"/>
            </a:endParaRPr>
          </a:p>
          <a:p>
            <a:pPr marL="285750" indent="-285750">
              <a:lnSpc>
                <a:spcPct val="150000"/>
              </a:lnSpc>
              <a:buFont typeface="Arial" panose="020B0604020202020204" pitchFamily="34" charset="0"/>
              <a:buChar char="•"/>
            </a:pPr>
            <a:r>
              <a:rPr lang="en-US" sz="1400" b="0" i="0" dirty="0">
                <a:solidFill>
                  <a:srgbClr val="212121"/>
                </a:solidFill>
                <a:latin typeface="Century Gothic" panose="020B0502020202020204" pitchFamily="34" charset="0"/>
                <a:ea typeface="Roboto"/>
              </a:rPr>
              <a:t>Uses </a:t>
            </a:r>
            <a:r>
              <a:rPr lang="en-US" sz="1400" b="1" i="0" dirty="0">
                <a:solidFill>
                  <a:srgbClr val="FF0000"/>
                </a:solidFill>
                <a:latin typeface="Century Gothic" panose="020B0502020202020204" pitchFamily="34" charset="0"/>
                <a:ea typeface="Roboto"/>
              </a:rPr>
              <a:t>third-party cookies </a:t>
            </a:r>
            <a:r>
              <a:rPr lang="en-US" sz="1400" b="0" i="0" dirty="0">
                <a:solidFill>
                  <a:srgbClr val="212121"/>
                </a:solidFill>
                <a:latin typeface="Century Gothic" panose="020B0502020202020204" pitchFamily="34" charset="0"/>
                <a:ea typeface="Roboto"/>
              </a:rPr>
              <a:t>- 1 cookie found</a:t>
            </a:r>
          </a:p>
          <a:p>
            <a:pPr marL="285750" indent="-285750">
              <a:lnSpc>
                <a:spcPct val="150000"/>
              </a:lnSpc>
              <a:buFont typeface="Arial" panose="020B0604020202020204" pitchFamily="34" charset="0"/>
              <a:buChar char="•"/>
            </a:pPr>
            <a:r>
              <a:rPr lang="en-US" sz="1400" b="1" i="0" dirty="0">
                <a:solidFill>
                  <a:srgbClr val="FF0000"/>
                </a:solidFill>
                <a:latin typeface="Century Gothic" panose="020B0502020202020204" pitchFamily="34" charset="0"/>
                <a:ea typeface="Roboto"/>
              </a:rPr>
              <a:t>&lt;frame&gt; or &lt;iframe&gt; elements do not have a title</a:t>
            </a:r>
          </a:p>
          <a:p>
            <a:pPr marL="285750" indent="-285750">
              <a:lnSpc>
                <a:spcPct val="150000"/>
              </a:lnSpc>
              <a:buFont typeface="Arial" panose="020B0604020202020204" pitchFamily="34" charset="0"/>
              <a:buChar char="•"/>
            </a:pPr>
            <a:r>
              <a:rPr lang="en-US" sz="1400" b="0" i="0" dirty="0">
                <a:solidFill>
                  <a:srgbClr val="212121"/>
                </a:solidFill>
                <a:latin typeface="Century Gothic" panose="020B0502020202020204" pitchFamily="34" charset="0"/>
                <a:ea typeface="Roboto"/>
              </a:rPr>
              <a:t>Reduce </a:t>
            </a:r>
            <a:r>
              <a:rPr lang="en-US" sz="1400" b="1" i="0" dirty="0">
                <a:solidFill>
                  <a:srgbClr val="FF0000"/>
                </a:solidFill>
                <a:latin typeface="Century Gothic" panose="020B0502020202020204" pitchFamily="34" charset="0"/>
                <a:ea typeface="Roboto"/>
              </a:rPr>
              <a:t>unused JavaScript</a:t>
            </a:r>
          </a:p>
          <a:p>
            <a:pPr marL="285750" indent="-285750">
              <a:lnSpc>
                <a:spcPct val="150000"/>
              </a:lnSpc>
              <a:buFont typeface="Arial" panose="020B0604020202020204" pitchFamily="34" charset="0"/>
              <a:buChar char="•"/>
            </a:pPr>
            <a:r>
              <a:rPr lang="en-US" sz="1400" b="0" i="0" dirty="0">
                <a:solidFill>
                  <a:srgbClr val="212121"/>
                </a:solidFill>
                <a:latin typeface="Century Gothic" panose="020B0502020202020204" pitchFamily="34" charset="0"/>
                <a:ea typeface="Roboto"/>
              </a:rPr>
              <a:t>Avoid an </a:t>
            </a:r>
            <a:r>
              <a:rPr lang="en-US" sz="1400" b="1" i="0" dirty="0">
                <a:solidFill>
                  <a:srgbClr val="FF0000"/>
                </a:solidFill>
                <a:latin typeface="Century Gothic" panose="020B0502020202020204" pitchFamily="34" charset="0"/>
                <a:ea typeface="Roboto"/>
              </a:rPr>
              <a:t>excessive DOM size</a:t>
            </a:r>
          </a:p>
          <a:p>
            <a:pPr marL="285750" indent="-285750">
              <a:buFont typeface="Arial" panose="020B0604020202020204" pitchFamily="34" charset="0"/>
              <a:buChar char="•"/>
            </a:pPr>
            <a:endParaRPr lang="en-US" sz="1400" b="0" i="0" dirty="0">
              <a:solidFill>
                <a:srgbClr val="212121"/>
              </a:solidFill>
              <a:latin typeface="Century Gothic" panose="020B0502020202020204" pitchFamily="34" charset="0"/>
              <a:ea typeface="Roboto"/>
            </a:endParaRPr>
          </a:p>
          <a:p>
            <a:pPr marL="285750" indent="-285750">
              <a:buFont typeface="Arial" panose="020B0604020202020204" pitchFamily="34" charset="0"/>
              <a:buChar char="•"/>
            </a:pPr>
            <a:endParaRPr lang="en-US" sz="1400" b="0" i="0" dirty="0">
              <a:solidFill>
                <a:srgbClr val="212121"/>
              </a:solidFill>
              <a:latin typeface="Century Gothic" panose="020B0502020202020204" pitchFamily="34" charset="0"/>
              <a:ea typeface="Roboto"/>
            </a:endParaRPr>
          </a:p>
          <a:p>
            <a:pPr marL="0" indent="0"/>
            <a:endParaRPr lang="en-US" sz="1400" b="0" i="0" dirty="0">
              <a:solidFill>
                <a:srgbClr val="212121"/>
              </a:solidFill>
              <a:latin typeface="Century Gothic" panose="020B0502020202020204" pitchFamily="34" charset="0"/>
              <a:ea typeface="Roboto"/>
            </a:endParaRPr>
          </a:p>
        </p:txBody>
      </p:sp>
      <p:sp>
        <p:nvSpPr>
          <p:cNvPr id="5" name="椭圆 5">
            <a:extLst>
              <a:ext uri="{FF2B5EF4-FFF2-40B4-BE49-F238E27FC236}">
                <a16:creationId xmlns:a16="http://schemas.microsoft.com/office/drawing/2014/main" id="{D487F33C-2877-4ACB-A68C-2E2D7B7830A6}"/>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 name="椭圆 6">
            <a:extLst>
              <a:ext uri="{FF2B5EF4-FFF2-40B4-BE49-F238E27FC236}">
                <a16:creationId xmlns:a16="http://schemas.microsoft.com/office/drawing/2014/main" id="{86FA0786-BF28-47A5-A3F7-72832AA55776}"/>
              </a:ext>
            </a:extLst>
          </p:cNvPr>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7">
            <a:extLst>
              <a:ext uri="{FF2B5EF4-FFF2-40B4-BE49-F238E27FC236}">
                <a16:creationId xmlns:a16="http://schemas.microsoft.com/office/drawing/2014/main" id="{6E9B8972-3FAE-416C-9B3F-0D997FECC0E2}"/>
              </a:ext>
            </a:extLst>
          </p:cNvPr>
          <p:cNvSpPr/>
          <p:nvPr/>
        </p:nvSpPr>
        <p:spPr>
          <a:xfrm flipH="1">
            <a:off x="7545319" y="6329330"/>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椭圆 8">
            <a:extLst>
              <a:ext uri="{FF2B5EF4-FFF2-40B4-BE49-F238E27FC236}">
                <a16:creationId xmlns:a16="http://schemas.microsoft.com/office/drawing/2014/main" id="{231DC1ED-967B-4246-AA78-75209DC6ADD8}"/>
              </a:ext>
            </a:extLst>
          </p:cNvPr>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9" name="矩形 24">
            <a:extLst>
              <a:ext uri="{FF2B5EF4-FFF2-40B4-BE49-F238E27FC236}">
                <a16:creationId xmlns:a16="http://schemas.microsoft.com/office/drawing/2014/main" id="{9E07274F-E976-43CF-BD9F-E9587F0EE7DC}"/>
              </a:ext>
            </a:extLst>
          </p:cNvPr>
          <p:cNvSpPr/>
          <p:nvPr/>
        </p:nvSpPr>
        <p:spPr>
          <a:xfrm rot="16200000">
            <a:off x="4511092" y="-3436241"/>
            <a:ext cx="492443" cy="8676976"/>
          </a:xfrm>
          <a:prstGeom prst="rect">
            <a:avLst/>
          </a:prstGeom>
        </p:spPr>
        <p:txBody>
          <a:bodyPr vert="eaVert" wrap="square">
            <a:spAutoFit/>
          </a:bodyPr>
          <a:lstStyle/>
          <a:p>
            <a:pPr algn="l"/>
            <a:r>
              <a:rPr lang="en-IN" altLang="en-US" sz="2000" b="1" dirty="0">
                <a:solidFill>
                  <a:srgbClr val="E966A0"/>
                </a:solidFill>
                <a:latin typeface="Century Gothic" panose="020B0502020202020204" pitchFamily="34" charset="0"/>
                <a:cs typeface="Arial" panose="020B0604020202020204" pitchFamily="34" charset="0"/>
              </a:rPr>
              <a:t>Page 5: </a:t>
            </a:r>
            <a:r>
              <a:rPr lang="en-IN" altLang="en-US" sz="2000" b="1" dirty="0">
                <a:solidFill>
                  <a:srgbClr val="8585BF"/>
                </a:solidFill>
                <a:latin typeface="Century Gothic" panose="020B0502020202020204" pitchFamily="34" charset="0"/>
                <a:cs typeface="Arial" panose="020B0604020202020204" pitchFamily="34" charset="0"/>
              </a:rPr>
              <a:t>Downloads Page </a:t>
            </a:r>
            <a:r>
              <a:rPr lang="en-IN" altLang="en-US" sz="1800" u="sng" dirty="0">
                <a:solidFill>
                  <a:srgbClr val="8585BF"/>
                </a:solidFill>
                <a:latin typeface="Century Gothic" panose="020B0502020202020204" pitchFamily="34" charset="0"/>
                <a:cs typeface="Arial" panose="020B0604020202020204" pitchFamily="34" charset="0"/>
              </a:rPr>
              <a:t>https://www.gofrugal.com/downloads.html</a:t>
            </a:r>
            <a:endParaRPr lang="en-IN" altLang="en-US" u="sng" dirty="0">
              <a:solidFill>
                <a:srgbClr val="8585BF"/>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2167805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6"/>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椭圆 7"/>
          <p:cNvSpPr/>
          <p:nvPr/>
        </p:nvSpPr>
        <p:spPr>
          <a:xfrm flipH="1">
            <a:off x="4990751" y="6156344"/>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9" name="椭圆 8"/>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2" name="Text Box 1"/>
          <p:cNvSpPr txBox="1"/>
          <p:nvPr/>
        </p:nvSpPr>
        <p:spPr>
          <a:xfrm>
            <a:off x="268942" y="892204"/>
            <a:ext cx="6777318" cy="6232475"/>
          </a:xfrm>
          <a:prstGeom prst="rect">
            <a:avLst/>
          </a:prstGeom>
          <a:noFill/>
        </p:spPr>
        <p:txBody>
          <a:bodyPr wrap="square" rtlCol="0">
            <a:spAutoFit/>
          </a:bodyPr>
          <a:lstStyle/>
          <a:p>
            <a:r>
              <a:rPr lang="en-US" sz="1600" b="1" u="sng" dirty="0">
                <a:latin typeface="Century Gothic" panose="020B0502020202020204" pitchFamily="34" charset="0"/>
                <a:cs typeface="Century Gothic" panose="020B0502020202020204" pitchFamily="34" charset="0"/>
                <a:sym typeface="+mn-ea"/>
              </a:rPr>
              <a:t>GLOBAL PRESENCE:</a:t>
            </a:r>
            <a:endParaRPr lang="en-US" sz="1600" b="1" u="sng" dirty="0">
              <a:latin typeface="Century Gothic" panose="020B0502020202020204" pitchFamily="34" charset="0"/>
              <a:cs typeface="Century Gothic" panose="020B0502020202020204" pitchFamily="34" charset="0"/>
            </a:endParaRPr>
          </a:p>
          <a:p>
            <a:pPr indent="457200"/>
            <a:r>
              <a:rPr lang="en-US" sz="1600" dirty="0">
                <a:latin typeface="Century Gothic" panose="020B0502020202020204" pitchFamily="34" charset="0"/>
                <a:cs typeface="Century Gothic" panose="020B0502020202020204" pitchFamily="34" charset="0"/>
                <a:sym typeface="+mn-ea"/>
              </a:rPr>
              <a:t>Serving 75+ countries, in 70+ industries providing products and reliable solutions to empowers businesses.</a:t>
            </a:r>
          </a:p>
          <a:p>
            <a:pPr lvl="1"/>
            <a:r>
              <a:rPr lang="en-US" sz="1600" dirty="0">
                <a:latin typeface="Century Gothic" panose="020B0502020202020204" pitchFamily="34" charset="0"/>
                <a:cs typeface="Century Gothic" panose="020B0502020202020204" pitchFamily="34" charset="0"/>
              </a:rPr>
              <a:t>Some of the key industries that </a:t>
            </a:r>
            <a:r>
              <a:rPr lang="en-US" sz="1600" dirty="0" err="1">
                <a:latin typeface="Century Gothic" panose="020B0502020202020204" pitchFamily="34" charset="0"/>
                <a:cs typeface="Century Gothic" panose="020B0502020202020204" pitchFamily="34" charset="0"/>
              </a:rPr>
              <a:t>GoFrugal</a:t>
            </a:r>
            <a:r>
              <a:rPr lang="en-US" sz="1600" dirty="0">
                <a:latin typeface="Century Gothic" panose="020B0502020202020204" pitchFamily="34" charset="0"/>
                <a:cs typeface="Century Gothic" panose="020B0502020202020204" pitchFamily="34" charset="0"/>
              </a:rPr>
              <a:t> is working across are,</a:t>
            </a:r>
          </a:p>
          <a:p>
            <a:endParaRPr lang="en-US" sz="1600" dirty="0">
              <a:latin typeface="Century Gothic" panose="020B0502020202020204" pitchFamily="34" charset="0"/>
              <a:cs typeface="Century Gothic" panose="020B0502020202020204" pitchFamily="34" charset="0"/>
            </a:endParaRPr>
          </a:p>
          <a:p>
            <a:endParaRPr lang="en-US" sz="1600" dirty="0">
              <a:latin typeface="Century Gothic" panose="020B0502020202020204" pitchFamily="34" charset="0"/>
              <a:cs typeface="Century Gothic" panose="020B0502020202020204" pitchFamily="34" charset="0"/>
            </a:endParaRPr>
          </a:p>
          <a:p>
            <a:endParaRPr lang="en-US" sz="1600" dirty="0">
              <a:latin typeface="Century Gothic" panose="020B0502020202020204" pitchFamily="34" charset="0"/>
              <a:cs typeface="Century Gothic" panose="020B0502020202020204" pitchFamily="34" charset="0"/>
            </a:endParaRPr>
          </a:p>
          <a:p>
            <a:endParaRPr lang="en-US" sz="1600" dirty="0">
              <a:latin typeface="Century Gothic" panose="020B0502020202020204" pitchFamily="34" charset="0"/>
              <a:cs typeface="Century Gothic" panose="020B0502020202020204" pitchFamily="34" charset="0"/>
            </a:endParaRPr>
          </a:p>
          <a:p>
            <a:endParaRPr lang="en-US" sz="1600" dirty="0">
              <a:latin typeface="Century Gothic" panose="020B0502020202020204" pitchFamily="34" charset="0"/>
              <a:cs typeface="Century Gothic" panose="020B0502020202020204" pitchFamily="34" charset="0"/>
            </a:endParaRPr>
          </a:p>
          <a:p>
            <a:endParaRPr lang="en-IN" altLang="en-US" sz="1600" b="1" u="sng" dirty="0">
              <a:latin typeface="Century Gothic" panose="020B0502020202020204" pitchFamily="34" charset="0"/>
              <a:cs typeface="Century Gothic" panose="020B0502020202020204" pitchFamily="34" charset="0"/>
              <a:sym typeface="+mn-ea"/>
            </a:endParaRPr>
          </a:p>
          <a:p>
            <a:r>
              <a:rPr lang="en-IN" altLang="en-US" sz="1600" b="1" u="sng" dirty="0">
                <a:latin typeface="Century Gothic" panose="020B0502020202020204" pitchFamily="34" charset="0"/>
                <a:cs typeface="Century Gothic" panose="020B0502020202020204" pitchFamily="34" charset="0"/>
                <a:sym typeface="+mn-ea"/>
              </a:rPr>
              <a:t>SERVICES:</a:t>
            </a:r>
            <a:endParaRPr lang="en-IN" altLang="en-US" sz="1600" b="1" u="sng" dirty="0">
              <a:latin typeface="Century Gothic" panose="020B0502020202020204" pitchFamily="34" charset="0"/>
              <a:cs typeface="Century Gothic" panose="020B0502020202020204" pitchFamily="34" charset="0"/>
            </a:endParaRPr>
          </a:p>
          <a:p>
            <a:pPr indent="457200"/>
            <a:r>
              <a:rPr lang="en-IN" altLang="en-US" sz="1600" dirty="0" err="1">
                <a:latin typeface="Century Gothic" panose="020B0502020202020204" pitchFamily="34" charset="0"/>
                <a:cs typeface="Century Gothic" panose="020B0502020202020204" pitchFamily="34" charset="0"/>
                <a:sym typeface="+mn-ea"/>
              </a:rPr>
              <a:t>GoFrugal</a:t>
            </a:r>
            <a:r>
              <a:rPr lang="en-IN" altLang="en-US" sz="1600" dirty="0">
                <a:latin typeface="Century Gothic" panose="020B0502020202020204" pitchFamily="34" charset="0"/>
                <a:cs typeface="Century Gothic" panose="020B0502020202020204" pitchFamily="34" charset="0"/>
                <a:sym typeface="+mn-ea"/>
              </a:rPr>
              <a:t> offers a range of services to meet the needs of retail, restaurant, and distribution businesses.</a:t>
            </a:r>
            <a:endParaRPr lang="en-IN" altLang="en-US" sz="1600" dirty="0">
              <a:latin typeface="Century Gothic" panose="020B0502020202020204" pitchFamily="34" charset="0"/>
              <a:cs typeface="Century Gothic" panose="020B0502020202020204" pitchFamily="34" charset="0"/>
            </a:endParaRPr>
          </a:p>
          <a:p>
            <a:pPr marL="800100" lvl="1" indent="-342900">
              <a:lnSpc>
                <a:spcPts val="2100"/>
              </a:lnSpc>
              <a:buFont typeface="Arial" panose="020B0604020202020204" pitchFamily="34" charset="0"/>
              <a:buChar char="•"/>
            </a:pPr>
            <a:r>
              <a:rPr lang="en-IN" altLang="en-US" sz="1600" dirty="0">
                <a:latin typeface="Century Gothic" panose="020B0502020202020204" pitchFamily="34" charset="0"/>
                <a:cs typeface="Century Gothic" panose="020B0502020202020204" pitchFamily="34" charset="0"/>
                <a:sym typeface="+mn-ea"/>
              </a:rPr>
              <a:t>Point of Sale (POS</a:t>
            </a:r>
            <a:r>
              <a:rPr lang="en-IN" altLang="en-US" sz="1500" dirty="0">
                <a:latin typeface="Century Gothic" panose="020B0502020202020204" pitchFamily="34" charset="0"/>
                <a:cs typeface="Century Gothic" panose="020B0502020202020204" pitchFamily="34" charset="0"/>
                <a:sym typeface="+mn-ea"/>
              </a:rPr>
              <a:t>) Solutions</a:t>
            </a:r>
            <a:endParaRPr lang="en-IN" altLang="en-US" sz="1500" dirty="0">
              <a:latin typeface="Century Gothic" panose="020B0502020202020204" pitchFamily="34" charset="0"/>
              <a:cs typeface="Century Gothic" panose="020B0502020202020204" pitchFamily="34" charset="0"/>
            </a:endParaRPr>
          </a:p>
          <a:p>
            <a:pPr marL="800100" lvl="1" indent="-342900">
              <a:lnSpc>
                <a:spcPts val="2100"/>
              </a:lnSpc>
              <a:buFont typeface="Arial" panose="020B0604020202020204" pitchFamily="34" charset="0"/>
              <a:buChar char="•"/>
            </a:pPr>
            <a:r>
              <a:rPr lang="en-IN" altLang="en-US" sz="1500" dirty="0">
                <a:latin typeface="Century Gothic" panose="020B0502020202020204" pitchFamily="34" charset="0"/>
                <a:cs typeface="Century Gothic" panose="020B0502020202020204" pitchFamily="34" charset="0"/>
                <a:sym typeface="+mn-ea"/>
              </a:rPr>
              <a:t>Cloud ERP Solutions</a:t>
            </a:r>
            <a:endParaRPr lang="en-IN" altLang="en-US" sz="1500" dirty="0">
              <a:latin typeface="Century Gothic" panose="020B0502020202020204" pitchFamily="34" charset="0"/>
              <a:cs typeface="Century Gothic" panose="020B0502020202020204" pitchFamily="34" charset="0"/>
            </a:endParaRPr>
          </a:p>
          <a:p>
            <a:pPr marL="800100" lvl="1" indent="-342900">
              <a:lnSpc>
                <a:spcPts val="2100"/>
              </a:lnSpc>
              <a:buFont typeface="Arial" panose="020B0604020202020204" pitchFamily="34" charset="0"/>
              <a:buChar char="•"/>
            </a:pPr>
            <a:r>
              <a:rPr lang="en-IN" altLang="en-US" sz="1500" dirty="0">
                <a:latin typeface="Century Gothic" panose="020B0502020202020204" pitchFamily="34" charset="0"/>
                <a:cs typeface="Century Gothic" panose="020B0502020202020204" pitchFamily="34" charset="0"/>
                <a:sym typeface="+mn-ea"/>
              </a:rPr>
              <a:t>Inventory Management</a:t>
            </a:r>
            <a:endParaRPr lang="en-IN" altLang="en-US" sz="1500" dirty="0">
              <a:latin typeface="Century Gothic" panose="020B0502020202020204" pitchFamily="34" charset="0"/>
              <a:cs typeface="Century Gothic" panose="020B0502020202020204" pitchFamily="34" charset="0"/>
            </a:endParaRPr>
          </a:p>
          <a:p>
            <a:pPr marL="800100" lvl="1" indent="-342900">
              <a:lnSpc>
                <a:spcPts val="2100"/>
              </a:lnSpc>
              <a:buFont typeface="Arial" panose="020B0604020202020204" pitchFamily="34" charset="0"/>
              <a:buChar char="•"/>
            </a:pPr>
            <a:r>
              <a:rPr lang="en-IN" altLang="en-US" sz="1500" dirty="0">
                <a:latin typeface="Century Gothic" panose="020B0502020202020204" pitchFamily="34" charset="0"/>
                <a:cs typeface="Century Gothic" panose="020B0502020202020204" pitchFamily="34" charset="0"/>
                <a:sym typeface="+mn-ea"/>
              </a:rPr>
              <a:t>Supply Chain Management</a:t>
            </a:r>
            <a:endParaRPr lang="en-IN" altLang="en-US" sz="1500" dirty="0">
              <a:latin typeface="Century Gothic" panose="020B0502020202020204" pitchFamily="34" charset="0"/>
              <a:cs typeface="Century Gothic" panose="020B0502020202020204" pitchFamily="34" charset="0"/>
            </a:endParaRPr>
          </a:p>
          <a:p>
            <a:pPr marL="800100" lvl="1" indent="-342900">
              <a:lnSpc>
                <a:spcPts val="2100"/>
              </a:lnSpc>
              <a:buFont typeface="Arial" panose="020B0604020202020204" pitchFamily="34" charset="0"/>
              <a:buChar char="•"/>
            </a:pPr>
            <a:r>
              <a:rPr lang="en-IN" altLang="en-US" sz="1500" dirty="0">
                <a:latin typeface="Century Gothic" panose="020B0502020202020204" pitchFamily="34" charset="0"/>
                <a:cs typeface="Century Gothic" panose="020B0502020202020204" pitchFamily="34" charset="0"/>
                <a:sym typeface="+mn-ea"/>
              </a:rPr>
              <a:t>Customer Relationship Management (CRM) </a:t>
            </a:r>
            <a:endParaRPr lang="en-IN" altLang="en-US" sz="1500" dirty="0">
              <a:latin typeface="Century Gothic" panose="020B0502020202020204" pitchFamily="34" charset="0"/>
              <a:cs typeface="Century Gothic" panose="020B0502020202020204" pitchFamily="34" charset="0"/>
            </a:endParaRPr>
          </a:p>
          <a:p>
            <a:pPr marL="800100" lvl="1" indent="-342900">
              <a:lnSpc>
                <a:spcPts val="2100"/>
              </a:lnSpc>
              <a:buFont typeface="Arial" panose="020B0604020202020204" pitchFamily="34" charset="0"/>
              <a:buChar char="•"/>
            </a:pPr>
            <a:r>
              <a:rPr lang="en-IN" altLang="en-US" sz="1500" dirty="0">
                <a:latin typeface="Century Gothic" panose="020B0502020202020204" pitchFamily="34" charset="0"/>
                <a:cs typeface="Century Gothic" panose="020B0502020202020204" pitchFamily="34" charset="0"/>
                <a:sym typeface="+mn-ea"/>
              </a:rPr>
              <a:t>eCommerce Integration</a:t>
            </a:r>
            <a:endParaRPr lang="en-IN" altLang="en-US" sz="1500" dirty="0">
              <a:latin typeface="Century Gothic" panose="020B0502020202020204" pitchFamily="34" charset="0"/>
              <a:cs typeface="Century Gothic" panose="020B0502020202020204" pitchFamily="34" charset="0"/>
            </a:endParaRPr>
          </a:p>
          <a:p>
            <a:pPr marL="800100" lvl="1" indent="-342900">
              <a:lnSpc>
                <a:spcPts val="2100"/>
              </a:lnSpc>
              <a:buFont typeface="Arial" panose="020B0604020202020204" pitchFamily="34" charset="0"/>
              <a:buChar char="•"/>
            </a:pPr>
            <a:r>
              <a:rPr lang="en-IN" altLang="en-US" sz="1500" dirty="0">
                <a:latin typeface="Century Gothic" panose="020B0502020202020204" pitchFamily="34" charset="0"/>
                <a:cs typeface="Century Gothic" panose="020B0502020202020204" pitchFamily="34" charset="0"/>
                <a:sym typeface="+mn-ea"/>
              </a:rPr>
              <a:t>Mobile Solutions</a:t>
            </a:r>
            <a:endParaRPr lang="en-IN" altLang="en-US" sz="1500" dirty="0">
              <a:latin typeface="Century Gothic" panose="020B0502020202020204" pitchFamily="34" charset="0"/>
              <a:cs typeface="Century Gothic" panose="020B0502020202020204" pitchFamily="34" charset="0"/>
            </a:endParaRPr>
          </a:p>
          <a:p>
            <a:pPr marL="800100" lvl="1" indent="-342900">
              <a:lnSpc>
                <a:spcPts val="2100"/>
              </a:lnSpc>
              <a:buFont typeface="Arial" panose="020B0604020202020204" pitchFamily="34" charset="0"/>
              <a:buChar char="•"/>
            </a:pPr>
            <a:r>
              <a:rPr lang="en-IN" altLang="en-US" sz="1500" dirty="0">
                <a:latin typeface="Century Gothic" panose="020B0502020202020204" pitchFamily="34" charset="0"/>
                <a:cs typeface="Century Gothic" panose="020B0502020202020204" pitchFamily="34" charset="0"/>
                <a:sym typeface="+mn-ea"/>
              </a:rPr>
              <a:t>Accounting and Financial Management </a:t>
            </a:r>
            <a:endParaRPr lang="en-IN" altLang="en-US" sz="1500" dirty="0">
              <a:latin typeface="Century Gothic" panose="020B0502020202020204" pitchFamily="34" charset="0"/>
              <a:cs typeface="Century Gothic" panose="020B0502020202020204" pitchFamily="34" charset="0"/>
            </a:endParaRPr>
          </a:p>
          <a:p>
            <a:pPr marL="800100" lvl="1" indent="-342900">
              <a:lnSpc>
                <a:spcPts val="2100"/>
              </a:lnSpc>
              <a:buFont typeface="Arial" panose="020B0604020202020204" pitchFamily="34" charset="0"/>
              <a:buChar char="•"/>
            </a:pPr>
            <a:r>
              <a:rPr lang="en-IN" altLang="en-US" sz="1500" dirty="0">
                <a:latin typeface="Century Gothic" panose="020B0502020202020204" pitchFamily="34" charset="0"/>
                <a:cs typeface="Century Gothic" panose="020B0502020202020204" pitchFamily="34" charset="0"/>
                <a:sym typeface="+mn-ea"/>
              </a:rPr>
              <a:t>Reporting and Analytics</a:t>
            </a:r>
            <a:endParaRPr lang="en-IN" altLang="en-US" sz="1500" dirty="0">
              <a:latin typeface="Century Gothic" panose="020B0502020202020204" pitchFamily="34" charset="0"/>
              <a:cs typeface="Century Gothic" panose="020B0502020202020204" pitchFamily="34" charset="0"/>
            </a:endParaRPr>
          </a:p>
          <a:p>
            <a:pPr marL="800100" lvl="1" indent="-342900">
              <a:lnSpc>
                <a:spcPts val="2100"/>
              </a:lnSpc>
              <a:buFont typeface="Arial" panose="020B0604020202020204" pitchFamily="34" charset="0"/>
              <a:buChar char="•"/>
            </a:pPr>
            <a:r>
              <a:rPr lang="en-IN" altLang="en-US" sz="1500" dirty="0">
                <a:latin typeface="Century Gothic" panose="020B0502020202020204" pitchFamily="34" charset="0"/>
                <a:cs typeface="Century Gothic" panose="020B0502020202020204" pitchFamily="34" charset="0"/>
                <a:sym typeface="+mn-ea"/>
              </a:rPr>
              <a:t>Consultation a</a:t>
            </a:r>
            <a:r>
              <a:rPr lang="en-IN" altLang="en-US" sz="1600" dirty="0">
                <a:latin typeface="Century Gothic" panose="020B0502020202020204" pitchFamily="34" charset="0"/>
                <a:cs typeface="Century Gothic" panose="020B0502020202020204" pitchFamily="34" charset="0"/>
                <a:sym typeface="+mn-ea"/>
              </a:rPr>
              <a:t>nd Support </a:t>
            </a:r>
            <a:endParaRPr lang="en-IN" altLang="en-US" sz="1600" dirty="0">
              <a:latin typeface="Century Gothic" panose="020B0502020202020204" pitchFamily="34" charset="0"/>
              <a:cs typeface="Century Gothic" panose="020B0502020202020204" pitchFamily="34" charset="0"/>
            </a:endParaRPr>
          </a:p>
          <a:p>
            <a:endParaRPr lang="en-US" sz="1600" dirty="0">
              <a:latin typeface="Century Gothic" panose="020B0502020202020204" pitchFamily="34" charset="0"/>
              <a:cs typeface="Century Gothic" panose="020B0502020202020204" pitchFamily="34" charset="0"/>
            </a:endParaRPr>
          </a:p>
        </p:txBody>
      </p:sp>
      <p:pic>
        <p:nvPicPr>
          <p:cNvPr id="10" name="图片 2"/>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46522"/>
          <a:stretch/>
        </p:blipFill>
        <p:spPr>
          <a:xfrm>
            <a:off x="6866965" y="152400"/>
            <a:ext cx="5266615" cy="6003925"/>
          </a:xfrm>
          <a:prstGeom prst="rect">
            <a:avLst/>
          </a:prstGeom>
        </p:spPr>
      </p:pic>
      <p:sp>
        <p:nvSpPr>
          <p:cNvPr id="5" name="Rounded Rectangular Callout 4"/>
          <p:cNvSpPr/>
          <p:nvPr/>
        </p:nvSpPr>
        <p:spPr>
          <a:xfrm>
            <a:off x="5750560" y="5596890"/>
            <a:ext cx="1715135" cy="410845"/>
          </a:xfrm>
          <a:prstGeom prst="wedgeRoundRectCallout">
            <a:avLst>
              <a:gd name="adj1" fmla="val -34899"/>
              <a:gd name="adj2" fmla="val -117542"/>
              <a:gd name="adj3" fmla="val 16667"/>
            </a:avLst>
          </a:prstGeom>
          <a:solidFill>
            <a:srgbClr val="F5C1D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IN" altLang="en-US" sz="1400" b="1">
                <a:solidFill>
                  <a:srgbClr val="5B9BD5"/>
                </a:solidFill>
                <a:latin typeface="Century Gothic" panose="020B0502020202020204" pitchFamily="34" charset="0"/>
                <a:cs typeface="Century Gothic" panose="020B0502020202020204" pitchFamily="34" charset="0"/>
                <a:sym typeface="+mn-ea"/>
              </a:rPr>
              <a:t>Founded in 2004</a:t>
            </a:r>
          </a:p>
        </p:txBody>
      </p:sp>
      <p:sp>
        <p:nvSpPr>
          <p:cNvPr id="11" name="Rounded Rectangular Callout 10"/>
          <p:cNvSpPr/>
          <p:nvPr/>
        </p:nvSpPr>
        <p:spPr>
          <a:xfrm>
            <a:off x="7465695" y="6089650"/>
            <a:ext cx="2423160" cy="490220"/>
          </a:xfrm>
          <a:prstGeom prst="wedgeRoundRectCallout">
            <a:avLst>
              <a:gd name="adj1" fmla="val -39317"/>
              <a:gd name="adj2" fmla="val -85501"/>
              <a:gd name="adj3" fmla="val 16667"/>
            </a:avLst>
          </a:prstGeom>
          <a:solidFill>
            <a:srgbClr val="F5C1D9"/>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IN" altLang="en-US" sz="1400" b="1">
                <a:solidFill>
                  <a:srgbClr val="5B9BD5"/>
                </a:solidFill>
                <a:latin typeface="Century Gothic" panose="020B0502020202020204" pitchFamily="34" charset="0"/>
                <a:cs typeface="Century Gothic" panose="020B0502020202020204" pitchFamily="34" charset="0"/>
                <a:sym typeface="+mn-ea"/>
              </a:rPr>
              <a:t>Targets small and medium-sized businesses</a:t>
            </a:r>
          </a:p>
        </p:txBody>
      </p:sp>
      <p:graphicFrame>
        <p:nvGraphicFramePr>
          <p:cNvPr id="12" name="Content Placeholder 4">
            <a:extLst>
              <a:ext uri="{FF2B5EF4-FFF2-40B4-BE49-F238E27FC236}">
                <a16:creationId xmlns:a16="http://schemas.microsoft.com/office/drawing/2014/main" id="{577C8B50-4A2E-4D19-BEDF-B2F550C48B27}"/>
              </a:ext>
            </a:extLst>
          </p:cNvPr>
          <p:cNvGraphicFramePr>
            <a:graphicFrameLocks/>
          </p:cNvGraphicFramePr>
          <p:nvPr>
            <p:custDataLst>
              <p:tags r:id="rId1"/>
            </p:custDataLst>
            <p:extLst>
              <p:ext uri="{D42A27DB-BD31-4B8C-83A1-F6EECF244321}">
                <p14:modId xmlns:p14="http://schemas.microsoft.com/office/powerpoint/2010/main" val="4134390161"/>
              </p:ext>
            </p:extLst>
          </p:nvPr>
        </p:nvGraphicFramePr>
        <p:xfrm>
          <a:off x="1474334" y="2020477"/>
          <a:ext cx="4454524" cy="1224070"/>
        </p:xfrm>
        <a:graphic>
          <a:graphicData uri="http://schemas.openxmlformats.org/drawingml/2006/table">
            <a:tbl>
              <a:tblPr firstRow="1" bandRow="1">
                <a:tableStyleId>{2D5ABB26-0587-4C30-8999-92F81FD0307C}</a:tableStyleId>
              </a:tblPr>
              <a:tblGrid>
                <a:gridCol w="2068022">
                  <a:extLst>
                    <a:ext uri="{9D8B030D-6E8A-4147-A177-3AD203B41FA5}">
                      <a16:colId xmlns:a16="http://schemas.microsoft.com/office/drawing/2014/main" val="20000"/>
                    </a:ext>
                  </a:extLst>
                </a:gridCol>
                <a:gridCol w="2386502">
                  <a:extLst>
                    <a:ext uri="{9D8B030D-6E8A-4147-A177-3AD203B41FA5}">
                      <a16:colId xmlns:a16="http://schemas.microsoft.com/office/drawing/2014/main" val="20001"/>
                    </a:ext>
                  </a:extLst>
                </a:gridCol>
              </a:tblGrid>
              <a:tr h="306070">
                <a:tc>
                  <a:txBody>
                    <a:bodyPr/>
                    <a:lstStyle/>
                    <a:p>
                      <a:pPr marL="285750" lvl="0" indent="-285750" algn="l">
                        <a:buFont typeface="Arial" panose="020B0604020202020204" pitchFamily="34" charset="0"/>
                        <a:buChar char="•"/>
                      </a:pPr>
                      <a:r>
                        <a:rPr lang="en-IN" altLang="en-US" sz="1400">
                          <a:latin typeface="Century Gothic" panose="020B0502020202020204" charset="0"/>
                          <a:cs typeface="Century Gothic" panose="020B0502020202020204" charset="0"/>
                        </a:rPr>
                        <a:t>Retail</a:t>
                      </a:r>
                    </a:p>
                  </a:txBody>
                  <a:tcPr/>
                </a:tc>
                <a:tc>
                  <a:txBody>
                    <a:bodyPr/>
                    <a:lstStyle/>
                    <a:p>
                      <a:pPr marL="285750" indent="-285750">
                        <a:buFont typeface="Arial" panose="020B0604020202020204" pitchFamily="34" charset="0"/>
                        <a:buChar char="•"/>
                      </a:pPr>
                      <a:r>
                        <a:rPr lang="en-IN" altLang="en-US" sz="1400">
                          <a:latin typeface="Century Gothic" panose="020B0502020202020204" charset="0"/>
                          <a:cs typeface="Century Gothic" panose="020B0502020202020204" charset="0"/>
                        </a:rPr>
                        <a:t>Pharmacies</a:t>
                      </a:r>
                    </a:p>
                  </a:txBody>
                  <a:tcPr/>
                </a:tc>
                <a:extLst>
                  <a:ext uri="{0D108BD9-81ED-4DB2-BD59-A6C34878D82A}">
                    <a16:rowId xmlns:a16="http://schemas.microsoft.com/office/drawing/2014/main" val="10000"/>
                  </a:ext>
                </a:extLst>
              </a:tr>
              <a:tr h="306000">
                <a:tc>
                  <a:txBody>
                    <a:bodyPr/>
                    <a:lstStyle/>
                    <a:p>
                      <a:pPr marL="285750" lvl="1" indent="-285750">
                        <a:buFont typeface="Arial" panose="020B0604020202020204" pitchFamily="34" charset="0"/>
                        <a:buChar char="•"/>
                      </a:pPr>
                      <a:r>
                        <a:rPr lang="en-IN" altLang="en-US" sz="1400" dirty="0">
                          <a:latin typeface="Century Gothic" panose="020B0502020202020204" charset="0"/>
                          <a:cs typeface="Century Gothic" panose="020B0502020202020204" charset="0"/>
                        </a:rPr>
                        <a:t>Restaurants</a:t>
                      </a:r>
                    </a:p>
                  </a:txBody>
                  <a:tcPr/>
                </a:tc>
                <a:tc>
                  <a:txBody>
                    <a:bodyPr/>
                    <a:lstStyle/>
                    <a:p>
                      <a:pPr marL="285750" indent="-285750">
                        <a:buFont typeface="Arial" panose="020B0604020202020204" pitchFamily="34" charset="0"/>
                        <a:buChar char="•"/>
                      </a:pPr>
                      <a:r>
                        <a:rPr lang="en-IN" altLang="en-US" sz="1400">
                          <a:latin typeface="Century Gothic" panose="020B0502020202020204" charset="0"/>
                          <a:cs typeface="Century Gothic" panose="020B0502020202020204" charset="0"/>
                        </a:rPr>
                        <a:t>Healthcare</a:t>
                      </a:r>
                    </a:p>
                  </a:txBody>
                  <a:tcPr/>
                </a:tc>
                <a:extLst>
                  <a:ext uri="{0D108BD9-81ED-4DB2-BD59-A6C34878D82A}">
                    <a16:rowId xmlns:a16="http://schemas.microsoft.com/office/drawing/2014/main" val="10001"/>
                  </a:ext>
                </a:extLst>
              </a:tr>
              <a:tr h="306000">
                <a:tc>
                  <a:txBody>
                    <a:bodyPr/>
                    <a:lstStyle/>
                    <a:p>
                      <a:pPr marL="285750" lvl="1" indent="-285750">
                        <a:buFont typeface="Arial" panose="020B0604020202020204" pitchFamily="34" charset="0"/>
                        <a:buChar char="•"/>
                      </a:pPr>
                      <a:r>
                        <a:rPr lang="en-IN" altLang="en-US" sz="1400">
                          <a:latin typeface="Century Gothic" panose="020B0502020202020204" charset="0"/>
                          <a:cs typeface="Century Gothic" panose="020B0502020202020204" charset="0"/>
                        </a:rPr>
                        <a:t>Distribution</a:t>
                      </a:r>
                    </a:p>
                  </a:txBody>
                  <a:tcPr/>
                </a:tc>
                <a:tc>
                  <a:txBody>
                    <a:bodyPr/>
                    <a:lstStyle/>
                    <a:p>
                      <a:pPr marL="285750" indent="-285750">
                        <a:buFont typeface="Arial" panose="020B0604020202020204" pitchFamily="34" charset="0"/>
                        <a:buChar char="•"/>
                      </a:pPr>
                      <a:r>
                        <a:rPr lang="en-IN" altLang="en-US" sz="1400">
                          <a:latin typeface="Century Gothic" panose="020B0502020202020204" charset="0"/>
                          <a:cs typeface="Century Gothic" panose="020B0502020202020204" charset="0"/>
                        </a:rPr>
                        <a:t>Manufacturing</a:t>
                      </a:r>
                    </a:p>
                  </a:txBody>
                  <a:tcPr/>
                </a:tc>
                <a:extLst>
                  <a:ext uri="{0D108BD9-81ED-4DB2-BD59-A6C34878D82A}">
                    <a16:rowId xmlns:a16="http://schemas.microsoft.com/office/drawing/2014/main" val="10002"/>
                  </a:ext>
                </a:extLst>
              </a:tr>
              <a:tr h="306000">
                <a:tc>
                  <a:txBody>
                    <a:bodyPr/>
                    <a:lstStyle/>
                    <a:p>
                      <a:pPr marL="285750" lvl="1" indent="-285750">
                        <a:buFont typeface="Arial" panose="020B0604020202020204" pitchFamily="34" charset="0"/>
                        <a:buChar char="•"/>
                      </a:pPr>
                      <a:r>
                        <a:rPr lang="en-IN" altLang="en-US" sz="1400">
                          <a:latin typeface="Century Gothic" panose="020B0502020202020204" charset="0"/>
                          <a:cs typeface="Century Gothic" panose="020B0502020202020204" charset="0"/>
                        </a:rPr>
                        <a:t>E-Commerce</a:t>
                      </a:r>
                    </a:p>
                  </a:txBody>
                  <a:tcPr/>
                </a:tc>
                <a:tc>
                  <a:txBody>
                    <a:bodyPr/>
                    <a:lstStyle/>
                    <a:p>
                      <a:pPr marL="285750" lvl="1" indent="-285750">
                        <a:buFont typeface="Arial" panose="020B0604020202020204" pitchFamily="34" charset="0"/>
                        <a:buChar char="•"/>
                      </a:pPr>
                      <a:r>
                        <a:rPr lang="en-IN" altLang="en-US" sz="1400" dirty="0">
                          <a:latin typeface="Century Gothic" panose="020B0502020202020204" charset="0"/>
                          <a:cs typeface="Century Gothic" panose="020B0502020202020204" charset="0"/>
                        </a:rPr>
                        <a:t>Textiles and Apparel</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3">
            <a:extLst>
              <a:ext uri="{FF2B5EF4-FFF2-40B4-BE49-F238E27FC236}">
                <a16:creationId xmlns:a16="http://schemas.microsoft.com/office/drawing/2014/main" id="{454B9D4A-A96F-41D5-AEA1-58628E997A8B}"/>
              </a:ext>
            </a:extLst>
          </p:cNvPr>
          <p:cNvSpPr/>
          <p:nvPr/>
        </p:nvSpPr>
        <p:spPr>
          <a:xfrm>
            <a:off x="166728" y="-2442514"/>
            <a:ext cx="3545826" cy="3545826"/>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3" name="椭圆 4">
            <a:extLst>
              <a:ext uri="{FF2B5EF4-FFF2-40B4-BE49-F238E27FC236}">
                <a16:creationId xmlns:a16="http://schemas.microsoft.com/office/drawing/2014/main" id="{3782F384-312C-4CF8-8F1E-7B36307DA7D3}"/>
              </a:ext>
            </a:extLst>
          </p:cNvPr>
          <p:cNvSpPr/>
          <p:nvPr/>
        </p:nvSpPr>
        <p:spPr>
          <a:xfrm>
            <a:off x="4418127" y="145701"/>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4" name="椭圆 5">
            <a:extLst>
              <a:ext uri="{FF2B5EF4-FFF2-40B4-BE49-F238E27FC236}">
                <a16:creationId xmlns:a16="http://schemas.microsoft.com/office/drawing/2014/main" id="{4218DFE2-37F7-4C12-AAAB-9E107431C7C4}"/>
              </a:ext>
            </a:extLst>
          </p:cNvPr>
          <p:cNvSpPr/>
          <p:nvPr/>
        </p:nvSpPr>
        <p:spPr>
          <a:xfrm>
            <a:off x="2000305" y="6017911"/>
            <a:ext cx="3325569" cy="3325569"/>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5" name="椭圆 6">
            <a:extLst>
              <a:ext uri="{FF2B5EF4-FFF2-40B4-BE49-F238E27FC236}">
                <a16:creationId xmlns:a16="http://schemas.microsoft.com/office/drawing/2014/main" id="{8C3CAD10-0046-4039-8BCB-3913B08497A7}"/>
              </a:ext>
            </a:extLst>
          </p:cNvPr>
          <p:cNvSpPr/>
          <p:nvPr/>
        </p:nvSpPr>
        <p:spPr>
          <a:xfrm>
            <a:off x="11205516"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6" name="矩形 15">
            <a:extLst>
              <a:ext uri="{FF2B5EF4-FFF2-40B4-BE49-F238E27FC236}">
                <a16:creationId xmlns:a16="http://schemas.microsoft.com/office/drawing/2014/main" id="{EE6D59C8-4F31-4ECA-BEBA-8CF249A6AB2D}"/>
              </a:ext>
            </a:extLst>
          </p:cNvPr>
          <p:cNvSpPr/>
          <p:nvPr/>
        </p:nvSpPr>
        <p:spPr>
          <a:xfrm>
            <a:off x="406654" y="1067914"/>
            <a:ext cx="1907540" cy="768350"/>
          </a:xfrm>
          <a:prstGeom prst="rect">
            <a:avLst/>
          </a:prstGeom>
        </p:spPr>
        <p:txBody>
          <a:bodyPr wrap="none">
            <a:spAutoFit/>
          </a:bodyPr>
          <a:lstStyle/>
          <a:p>
            <a:r>
              <a:rPr lang="en-IN" altLang="en-US" sz="4400" dirty="0">
                <a:solidFill>
                  <a:srgbClr val="E966A0"/>
                </a:solidFill>
                <a:latin typeface="Century Gothic" panose="020B0502020202020204" pitchFamily="34" charset="0"/>
                <a:cs typeface="Arial" panose="020B0604020202020204" pitchFamily="34" charset="0"/>
              </a:rPr>
              <a:t>TASK</a:t>
            </a:r>
            <a:r>
              <a:rPr lang="en-US" altLang="zh-CN" sz="4400" dirty="0">
                <a:solidFill>
                  <a:srgbClr val="E966A0"/>
                </a:solidFill>
                <a:latin typeface="Century Gothic" panose="020B0502020202020204" pitchFamily="34" charset="0"/>
                <a:cs typeface="Arial" panose="020B0604020202020204" pitchFamily="34" charset="0"/>
              </a:rPr>
              <a:t> 5</a:t>
            </a:r>
          </a:p>
        </p:txBody>
      </p:sp>
      <p:sp>
        <p:nvSpPr>
          <p:cNvPr id="17" name="矩形 16">
            <a:extLst>
              <a:ext uri="{FF2B5EF4-FFF2-40B4-BE49-F238E27FC236}">
                <a16:creationId xmlns:a16="http://schemas.microsoft.com/office/drawing/2014/main" id="{D36A5F66-031D-49DA-848F-C9D58B254C67}"/>
              </a:ext>
            </a:extLst>
          </p:cNvPr>
          <p:cNvSpPr/>
          <p:nvPr/>
        </p:nvSpPr>
        <p:spPr>
          <a:xfrm>
            <a:off x="354099" y="1945210"/>
            <a:ext cx="5589502" cy="1569660"/>
          </a:xfrm>
          <a:prstGeom prst="rect">
            <a:avLst/>
          </a:prstGeom>
        </p:spPr>
        <p:txBody>
          <a:bodyPr wrap="square">
            <a:spAutoFit/>
          </a:bodyPr>
          <a:lstStyle/>
          <a:p>
            <a:pPr algn="l"/>
            <a:r>
              <a:rPr lang="en-US" altLang="zh-CN" sz="4800" dirty="0">
                <a:solidFill>
                  <a:srgbClr val="8585BF"/>
                </a:solidFill>
                <a:latin typeface="Century Gothic" panose="020B0502020202020204" pitchFamily="34" charset="0"/>
                <a:cs typeface="Arial" panose="020B0604020202020204" pitchFamily="34" charset="0"/>
              </a:rPr>
              <a:t>Website Mistakes Identification</a:t>
            </a:r>
          </a:p>
        </p:txBody>
      </p:sp>
      <p:sp>
        <p:nvSpPr>
          <p:cNvPr id="18" name="文本框 17">
            <a:extLst>
              <a:ext uri="{FF2B5EF4-FFF2-40B4-BE49-F238E27FC236}">
                <a16:creationId xmlns:a16="http://schemas.microsoft.com/office/drawing/2014/main" id="{63FE9FB2-F509-4813-A0ED-DE9AECD66EE4}"/>
              </a:ext>
            </a:extLst>
          </p:cNvPr>
          <p:cNvSpPr txBox="1"/>
          <p:nvPr/>
        </p:nvSpPr>
        <p:spPr>
          <a:xfrm>
            <a:off x="354099" y="3626877"/>
            <a:ext cx="5706116" cy="1892185"/>
          </a:xfrm>
          <a:prstGeom prst="rect">
            <a:avLst/>
          </a:prstGeom>
          <a:noFill/>
        </p:spPr>
        <p:txBody>
          <a:bodyPr wrap="square" rtlCol="0">
            <a:spAutoFit/>
          </a:bodyPr>
          <a:lstStyle/>
          <a:p>
            <a:pPr>
              <a:lnSpc>
                <a:spcPct val="150000"/>
              </a:lnSpc>
            </a:pPr>
            <a:r>
              <a:rPr lang="en-US" altLang="zh-CN" sz="1600" dirty="0">
                <a:latin typeface="Century Gothic" panose="020B0502020202020204" pitchFamily="34" charset="0"/>
                <a:cs typeface="Century Gothic" panose="020B0502020202020204" pitchFamily="34" charset="0"/>
                <a:sym typeface="+mn-ea"/>
              </a:rPr>
              <a:t>Analyzed </a:t>
            </a:r>
            <a:r>
              <a:rPr lang="en-US" altLang="zh-CN" sz="1600" dirty="0" err="1">
                <a:latin typeface="Century Gothic" panose="020B0502020202020204" pitchFamily="34" charset="0"/>
                <a:cs typeface="Century Gothic" panose="020B0502020202020204" pitchFamily="34" charset="0"/>
                <a:sym typeface="+mn-ea"/>
              </a:rPr>
              <a:t>GoFrugal's</a:t>
            </a:r>
            <a:r>
              <a:rPr lang="en-US" altLang="zh-CN" sz="1600" dirty="0">
                <a:latin typeface="Century Gothic" panose="020B0502020202020204" pitchFamily="34" charset="0"/>
                <a:cs typeface="Century Gothic" panose="020B0502020202020204" pitchFamily="34" charset="0"/>
                <a:sym typeface="+mn-ea"/>
              </a:rPr>
              <a:t> website to identify </a:t>
            </a:r>
            <a:r>
              <a:rPr lang="en-US" altLang="zh-CN" sz="1600" b="1" dirty="0">
                <a:latin typeface="Century Gothic" panose="020B0502020202020204" pitchFamily="34" charset="0"/>
                <a:cs typeface="Century Gothic" panose="020B0502020202020204" pitchFamily="34" charset="0"/>
                <a:sym typeface="+mn-ea"/>
              </a:rPr>
              <a:t>design pitfalls </a:t>
            </a:r>
            <a:r>
              <a:rPr lang="en-US" altLang="zh-CN" sz="1600" dirty="0">
                <a:latin typeface="Century Gothic" panose="020B0502020202020204" pitchFamily="34" charset="0"/>
                <a:cs typeface="Century Gothic" panose="020B0502020202020204" pitchFamily="34" charset="0"/>
                <a:sym typeface="+mn-ea"/>
              </a:rPr>
              <a:t>like </a:t>
            </a:r>
            <a:r>
              <a:rPr lang="en-US" altLang="zh-CN" sz="1600" b="1" dirty="0">
                <a:latin typeface="Century Gothic" panose="020B0502020202020204" pitchFamily="34" charset="0"/>
                <a:cs typeface="Century Gothic" panose="020B0502020202020204" pitchFamily="34" charset="0"/>
                <a:sym typeface="+mn-ea"/>
              </a:rPr>
              <a:t>cluttered layouts </a:t>
            </a:r>
            <a:r>
              <a:rPr lang="en-US" altLang="zh-CN" sz="1600" dirty="0">
                <a:latin typeface="Century Gothic" panose="020B0502020202020204" pitchFamily="34" charset="0"/>
                <a:cs typeface="Century Gothic" panose="020B0502020202020204" pitchFamily="34" charset="0"/>
                <a:sym typeface="+mn-ea"/>
              </a:rPr>
              <a:t>and </a:t>
            </a:r>
            <a:r>
              <a:rPr lang="en-US" altLang="zh-CN" sz="1600" b="1" dirty="0">
                <a:latin typeface="Century Gothic" panose="020B0502020202020204" pitchFamily="34" charset="0"/>
                <a:cs typeface="Century Gothic" panose="020B0502020202020204" pitchFamily="34" charset="0"/>
                <a:sym typeface="+mn-ea"/>
              </a:rPr>
              <a:t>slow loading times</a:t>
            </a:r>
            <a:r>
              <a:rPr lang="en-US" altLang="zh-CN" sz="1600" dirty="0">
                <a:latin typeface="Century Gothic" panose="020B0502020202020204" pitchFamily="34" charset="0"/>
                <a:cs typeface="Century Gothic" panose="020B0502020202020204" pitchFamily="34" charset="0"/>
                <a:sym typeface="+mn-ea"/>
              </a:rPr>
              <a:t>. </a:t>
            </a:r>
          </a:p>
          <a:p>
            <a:pPr>
              <a:lnSpc>
                <a:spcPct val="150000"/>
              </a:lnSpc>
            </a:pPr>
            <a:endParaRPr lang="en-US" altLang="zh-CN" sz="1600" dirty="0">
              <a:latin typeface="Century Gothic" panose="020B0502020202020204" pitchFamily="34" charset="0"/>
              <a:cs typeface="Century Gothic" panose="020B0502020202020204" pitchFamily="34" charset="0"/>
              <a:sym typeface="+mn-ea"/>
            </a:endParaRPr>
          </a:p>
          <a:p>
            <a:pPr>
              <a:lnSpc>
                <a:spcPct val="150000"/>
              </a:lnSpc>
            </a:pPr>
            <a:r>
              <a:rPr lang="en-US" altLang="zh-CN" sz="1600" dirty="0">
                <a:latin typeface="Century Gothic" panose="020B0502020202020204" pitchFamily="34" charset="0"/>
                <a:cs typeface="Century Gothic" panose="020B0502020202020204" pitchFamily="34" charset="0"/>
                <a:sym typeface="+mn-ea"/>
              </a:rPr>
              <a:t>Provided actionable suggestions to enhance user experience and performance.</a:t>
            </a:r>
          </a:p>
        </p:txBody>
      </p:sp>
      <p:pic>
        <p:nvPicPr>
          <p:cNvPr id="19" name="Picture 18">
            <a:extLst>
              <a:ext uri="{FF2B5EF4-FFF2-40B4-BE49-F238E27FC236}">
                <a16:creationId xmlns:a16="http://schemas.microsoft.com/office/drawing/2014/main" id="{FE9852EE-30FB-4818-820B-CA12FEBD9143}"/>
              </a:ext>
            </a:extLst>
          </p:cNvPr>
          <p:cNvPicPr>
            <a:picLocks noChangeAspect="1"/>
          </p:cNvPicPr>
          <p:nvPr/>
        </p:nvPicPr>
        <p:blipFill>
          <a:blip r:embed="rId2"/>
          <a:stretch>
            <a:fillRect/>
          </a:stretch>
        </p:blipFill>
        <p:spPr>
          <a:xfrm>
            <a:off x="5943601" y="0"/>
            <a:ext cx="6037782" cy="7039410"/>
          </a:xfrm>
          <a:prstGeom prst="rect">
            <a:avLst/>
          </a:prstGeom>
        </p:spPr>
      </p:pic>
    </p:spTree>
    <p:extLst>
      <p:ext uri="{BB962C8B-B14F-4D97-AF65-F5344CB8AC3E}">
        <p14:creationId xmlns:p14="http://schemas.microsoft.com/office/powerpoint/2010/main" val="2243765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a:extLst>
              <a:ext uri="{FF2B5EF4-FFF2-40B4-BE49-F238E27FC236}">
                <a16:creationId xmlns:a16="http://schemas.microsoft.com/office/drawing/2014/main" id="{BD49CF19-35E9-478F-85C1-509A751D0EC3}"/>
              </a:ext>
            </a:extLst>
          </p:cNvPr>
          <p:cNvSpPr/>
          <p:nvPr/>
        </p:nvSpPr>
        <p:spPr>
          <a:xfrm flipH="1">
            <a:off x="-520117" y="-1459375"/>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2" name="Rectangle: Rounded Corners 11">
            <a:extLst>
              <a:ext uri="{FF2B5EF4-FFF2-40B4-BE49-F238E27FC236}">
                <a16:creationId xmlns:a16="http://schemas.microsoft.com/office/drawing/2014/main" id="{784CF8ED-FBC8-476C-BE6C-BF511731CFA7}"/>
              </a:ext>
            </a:extLst>
          </p:cNvPr>
          <p:cNvSpPr/>
          <p:nvPr/>
        </p:nvSpPr>
        <p:spPr>
          <a:xfrm>
            <a:off x="273444" y="282101"/>
            <a:ext cx="8149351" cy="4498244"/>
          </a:xfrm>
          <a:prstGeom prst="roundRect">
            <a:avLst>
              <a:gd name="adj" fmla="val 10563"/>
            </a:avLst>
          </a:prstGeom>
          <a:solidFill>
            <a:srgbClr val="FAE2ED"/>
          </a:solidFill>
          <a:ln w="38100" cap="flat">
            <a:solidFill>
              <a:srgbClr val="E65A99"/>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endParaRPr lang="en-IN" sz="1600" dirty="0">
              <a:latin typeface="Century Gothic" panose="020B0502020202020204" charset="0"/>
              <a:cs typeface="Century Gothic" panose="020B0502020202020204" charset="0"/>
              <a:sym typeface="+mn-ea"/>
            </a:endParaRPr>
          </a:p>
        </p:txBody>
      </p:sp>
      <p:sp>
        <p:nvSpPr>
          <p:cNvPr id="6" name="椭圆 5">
            <a:extLst>
              <a:ext uri="{FF2B5EF4-FFF2-40B4-BE49-F238E27FC236}">
                <a16:creationId xmlns:a16="http://schemas.microsoft.com/office/drawing/2014/main" id="{A4700473-0D84-4245-85B5-8CCC790501B3}"/>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6">
            <a:extLst>
              <a:ext uri="{FF2B5EF4-FFF2-40B4-BE49-F238E27FC236}">
                <a16:creationId xmlns:a16="http://schemas.microsoft.com/office/drawing/2014/main" id="{B8D88DC2-E732-4E6A-879A-5BCEFEA0A808}"/>
              </a:ext>
            </a:extLst>
          </p:cNvPr>
          <p:cNvSpPr/>
          <p:nvPr/>
        </p:nvSpPr>
        <p:spPr>
          <a:xfrm flipH="1">
            <a:off x="742538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1" name="TextBox 10">
            <a:extLst>
              <a:ext uri="{FF2B5EF4-FFF2-40B4-BE49-F238E27FC236}">
                <a16:creationId xmlns:a16="http://schemas.microsoft.com/office/drawing/2014/main" id="{412EB227-BF43-49EF-8D24-156022CDF13F}"/>
              </a:ext>
            </a:extLst>
          </p:cNvPr>
          <p:cNvSpPr txBox="1"/>
          <p:nvPr/>
        </p:nvSpPr>
        <p:spPr>
          <a:xfrm>
            <a:off x="377618" y="420389"/>
            <a:ext cx="8013995" cy="4247317"/>
          </a:xfrm>
          <a:prstGeom prst="rect">
            <a:avLst/>
          </a:prstGeom>
          <a:noFill/>
        </p:spPr>
        <p:txBody>
          <a:bodyPr wrap="square">
            <a:spAutoFit/>
          </a:bodyPr>
          <a:lstStyle/>
          <a:p>
            <a:r>
              <a:rPr lang="en-IN" altLang="en-US" b="1" u="sng" dirty="0">
                <a:latin typeface="Century Gothic" panose="020B0502020202020204" charset="0"/>
                <a:cs typeface="Century Gothic" panose="020B0502020202020204" charset="0"/>
              </a:rPr>
              <a:t>Analysis:</a:t>
            </a:r>
          </a:p>
          <a:p>
            <a:pPr marL="285750" indent="-285750">
              <a:lnSpc>
                <a:spcPts val="2200"/>
              </a:lnSpc>
              <a:buFont typeface="Arial" panose="020B0604020202020204" pitchFamily="34" charset="0"/>
              <a:buChar char="•"/>
            </a:pPr>
            <a:r>
              <a:rPr lang="en-IN" altLang="en-US" sz="1600" dirty="0">
                <a:latin typeface="Century Gothic" panose="020B0502020202020204" charset="0"/>
                <a:cs typeface="Century Gothic" panose="020B0502020202020204" charset="0"/>
              </a:rPr>
              <a:t>Broken links - Some pages contain </a:t>
            </a:r>
            <a:r>
              <a:rPr lang="en-IN" altLang="en-US" sz="1600" b="1" dirty="0">
                <a:solidFill>
                  <a:srgbClr val="FF0000"/>
                </a:solidFill>
                <a:latin typeface="Century Gothic" panose="020B0502020202020204" charset="0"/>
                <a:cs typeface="Century Gothic" panose="020B0502020202020204" charset="0"/>
              </a:rPr>
              <a:t>links that don't work.</a:t>
            </a:r>
          </a:p>
          <a:p>
            <a:pPr marL="285750" indent="-285750">
              <a:lnSpc>
                <a:spcPts val="2200"/>
              </a:lnSpc>
              <a:buFont typeface="Arial" panose="020B0604020202020204" pitchFamily="34" charset="0"/>
              <a:buChar char="•"/>
            </a:pPr>
            <a:r>
              <a:rPr lang="en-IN" altLang="en-US" sz="1600" b="1" dirty="0">
                <a:solidFill>
                  <a:srgbClr val="FF0000"/>
                </a:solidFill>
                <a:latin typeface="Century Gothic" panose="020B0502020202020204" charset="0"/>
                <a:cs typeface="Century Gothic" panose="020B0502020202020204" charset="0"/>
              </a:rPr>
              <a:t>HTML form control has no accessible name.</a:t>
            </a:r>
          </a:p>
          <a:p>
            <a:pPr lvl="1">
              <a:lnSpc>
                <a:spcPts val="2200"/>
              </a:lnSpc>
            </a:pPr>
            <a:r>
              <a:rPr lang="en-IN" altLang="en-US" sz="1600" dirty="0">
                <a:latin typeface="Century Gothic" panose="020B0502020202020204" charset="0"/>
                <a:cs typeface="Century Gothic" panose="020B0502020202020204" charset="0"/>
              </a:rPr>
              <a:t>A label linked to the control allows the screen readers to voice the label correctly when reading the control. </a:t>
            </a:r>
          </a:p>
          <a:p>
            <a:pPr marL="285750" lvl="0" indent="-285750">
              <a:lnSpc>
                <a:spcPts val="2200"/>
              </a:lnSpc>
              <a:buFont typeface="Arial" panose="020B0604020202020204" pitchFamily="34" charset="0"/>
              <a:buChar char="•"/>
            </a:pPr>
            <a:r>
              <a:rPr lang="en-IN" altLang="en-US" sz="1600" b="1" dirty="0">
                <a:solidFill>
                  <a:srgbClr val="FF0000"/>
                </a:solidFill>
                <a:latin typeface="Century Gothic" panose="020B0502020202020204" charset="0"/>
                <a:cs typeface="Century Gothic" panose="020B0502020202020204" charset="0"/>
              </a:rPr>
              <a:t>Links must have an accessible name.</a:t>
            </a:r>
          </a:p>
          <a:p>
            <a:pPr lvl="1">
              <a:lnSpc>
                <a:spcPts val="2200"/>
              </a:lnSpc>
            </a:pPr>
            <a:r>
              <a:rPr lang="en-IN" altLang="en-US" sz="1600" dirty="0">
                <a:latin typeface="Century Gothic" panose="020B0502020202020204" charset="0"/>
                <a:cs typeface="Century Gothic" panose="020B0502020202020204" charset="0"/>
              </a:rPr>
              <a:t>A link name allows screen readers to voice what the links does. If there is no link content, or the link content is hidden by CSS, screen readers have nothing to read. Also, generic l</a:t>
            </a:r>
            <a:r>
              <a:rPr lang="en-IN" altLang="en-US" sz="1600" dirty="0">
                <a:latin typeface="Century Gothic" panose="020B0502020202020204" charset="0"/>
                <a:cs typeface="Century Gothic" panose="020B0502020202020204" charset="0"/>
                <a:sym typeface="+mn-ea"/>
              </a:rPr>
              <a:t>ink labels like ‘Click here’ or ‘ Read more’ </a:t>
            </a:r>
            <a:r>
              <a:rPr lang="en-IN" altLang="en-US" sz="1600" dirty="0" err="1">
                <a:latin typeface="Century Gothic" panose="020B0502020202020204" charset="0"/>
                <a:cs typeface="Century Gothic" panose="020B0502020202020204" charset="0"/>
                <a:sym typeface="+mn-ea"/>
              </a:rPr>
              <a:t>doesnt</a:t>
            </a:r>
            <a:r>
              <a:rPr lang="en-IN" altLang="en-US" sz="1600" dirty="0">
                <a:latin typeface="Century Gothic" panose="020B0502020202020204" charset="0"/>
                <a:cs typeface="Century Gothic" panose="020B0502020202020204" charset="0"/>
                <a:sym typeface="+mn-ea"/>
              </a:rPr>
              <a:t> explains any link purpose.</a:t>
            </a:r>
            <a:endParaRPr lang="en-IN" altLang="en-US" sz="1600" dirty="0">
              <a:latin typeface="Century Gothic" panose="020B0502020202020204" charset="0"/>
              <a:cs typeface="Century Gothic" panose="020B0502020202020204" charset="0"/>
            </a:endParaRPr>
          </a:p>
          <a:p>
            <a:pPr lvl="1">
              <a:lnSpc>
                <a:spcPts val="2200"/>
              </a:lnSpc>
            </a:pPr>
            <a:r>
              <a:rPr lang="en-IN" altLang="en-US" sz="1600" dirty="0">
                <a:latin typeface="Century Gothic" panose="020B0502020202020204" charset="0"/>
                <a:cs typeface="Century Gothic" panose="020B0502020202020204" charset="0"/>
                <a:sym typeface="+mn-ea"/>
              </a:rPr>
              <a:t>Change the link text so the link makes sense when screen readers access it.</a:t>
            </a:r>
            <a:endParaRPr lang="en-IN" altLang="en-US" sz="1600" dirty="0">
              <a:latin typeface="Century Gothic" panose="020B0502020202020204" charset="0"/>
              <a:cs typeface="Century Gothic" panose="020B0502020202020204" charset="0"/>
            </a:endParaRPr>
          </a:p>
          <a:p>
            <a:pPr marL="285750" lvl="0" indent="-285750">
              <a:lnSpc>
                <a:spcPts val="2200"/>
              </a:lnSpc>
              <a:buFont typeface="Arial" panose="020B0604020202020204" pitchFamily="34" charset="0"/>
              <a:buChar char="•"/>
            </a:pPr>
            <a:r>
              <a:rPr lang="en-IN" altLang="en-US" sz="1600" b="1" dirty="0">
                <a:solidFill>
                  <a:srgbClr val="FF0000"/>
                </a:solidFill>
                <a:latin typeface="Century Gothic" panose="020B0502020202020204" charset="0"/>
                <a:cs typeface="Century Gothic" panose="020B0502020202020204" charset="0"/>
              </a:rPr>
              <a:t>Ensure that text and background colours have enough contrast.</a:t>
            </a:r>
          </a:p>
          <a:p>
            <a:pPr lvl="1"/>
            <a:r>
              <a:rPr lang="en-IN" altLang="en-US" sz="1600" dirty="0">
                <a:latin typeface="Century Gothic" panose="020B0502020202020204" charset="0"/>
                <a:cs typeface="Century Gothic" panose="020B0502020202020204" charset="0"/>
              </a:rPr>
              <a:t>Some users find it hard to read light grey text on a white background, dark grey text on a black background and white text on a red background.</a:t>
            </a:r>
          </a:p>
        </p:txBody>
      </p:sp>
      <p:sp>
        <p:nvSpPr>
          <p:cNvPr id="8" name="椭圆 7">
            <a:extLst>
              <a:ext uri="{FF2B5EF4-FFF2-40B4-BE49-F238E27FC236}">
                <a16:creationId xmlns:a16="http://schemas.microsoft.com/office/drawing/2014/main" id="{38575B6C-11DC-4E0E-A3FF-E4AE2A856CF7}"/>
              </a:ext>
            </a:extLst>
          </p:cNvPr>
          <p:cNvSpPr/>
          <p:nvPr/>
        </p:nvSpPr>
        <p:spPr>
          <a:xfrm flipH="1">
            <a:off x="-1196502" y="5719264"/>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4" name="Rectangle: Rounded Corners 13">
            <a:extLst>
              <a:ext uri="{FF2B5EF4-FFF2-40B4-BE49-F238E27FC236}">
                <a16:creationId xmlns:a16="http://schemas.microsoft.com/office/drawing/2014/main" id="{6BE5959B-4BE7-4D30-83A0-C466DA14A734}"/>
              </a:ext>
            </a:extLst>
          </p:cNvPr>
          <p:cNvSpPr/>
          <p:nvPr/>
        </p:nvSpPr>
        <p:spPr>
          <a:xfrm>
            <a:off x="1713053" y="5062464"/>
            <a:ext cx="10188191" cy="1747268"/>
          </a:xfrm>
          <a:prstGeom prst="roundRect">
            <a:avLst>
              <a:gd name="adj" fmla="val 10563"/>
            </a:avLst>
          </a:prstGeom>
          <a:solidFill>
            <a:srgbClr val="E7F1F8"/>
          </a:solidFill>
          <a:ln w="38100" cap="flat">
            <a:solidFill>
              <a:srgbClr val="5B9BD5"/>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324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endParaRPr lang="en-IN" sz="1600" dirty="0">
              <a:latin typeface="Century Gothic" panose="020B0502020202020204" charset="0"/>
              <a:cs typeface="Century Gothic" panose="020B0502020202020204" charset="0"/>
              <a:sym typeface="+mn-ea"/>
            </a:endParaRPr>
          </a:p>
        </p:txBody>
      </p:sp>
      <p:sp>
        <p:nvSpPr>
          <p:cNvPr id="13" name="Rectangle: Rounded Corners 12">
            <a:extLst>
              <a:ext uri="{FF2B5EF4-FFF2-40B4-BE49-F238E27FC236}">
                <a16:creationId xmlns:a16="http://schemas.microsoft.com/office/drawing/2014/main" id="{C26F4A97-829D-4559-AFCC-89EBD816FABF}"/>
              </a:ext>
            </a:extLst>
          </p:cNvPr>
          <p:cNvSpPr/>
          <p:nvPr/>
        </p:nvSpPr>
        <p:spPr>
          <a:xfrm>
            <a:off x="8577671" y="1701478"/>
            <a:ext cx="3319169" cy="4091127"/>
          </a:xfrm>
          <a:prstGeom prst="roundRect">
            <a:avLst>
              <a:gd name="adj" fmla="val 10563"/>
            </a:avLst>
          </a:prstGeom>
          <a:solidFill>
            <a:srgbClr val="E7F1F8"/>
          </a:solidFill>
          <a:ln w="38100" cap="flat">
            <a:solidFill>
              <a:srgbClr val="5B9BD5"/>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324000" tIns="34290" rIns="68580" bIns="34290" numCol="1" spcCol="0" rtlCol="0" fromWordArt="0" anchor="ctr" anchorCtr="0" forceAA="0" compatLnSpc="1">
            <a:prstTxWarp prst="textNoShape">
              <a:avLst/>
            </a:prstTxWarp>
            <a:noAutofit/>
          </a:bodyPr>
          <a:lstStyle/>
          <a:p>
            <a:pPr algn="ctr">
              <a:buFont typeface="Arial" panose="020B0604020202020204" pitchFamily="34" charset="0"/>
            </a:pPr>
            <a:endParaRPr lang="en-IN" sz="1600" dirty="0">
              <a:latin typeface="Century Gothic" panose="020B0502020202020204" charset="0"/>
              <a:cs typeface="Century Gothic" panose="020B0502020202020204" charset="0"/>
              <a:sym typeface="+mn-ea"/>
            </a:endParaRPr>
          </a:p>
        </p:txBody>
      </p:sp>
      <p:sp>
        <p:nvSpPr>
          <p:cNvPr id="4" name="Text Box 10">
            <a:extLst>
              <a:ext uri="{FF2B5EF4-FFF2-40B4-BE49-F238E27FC236}">
                <a16:creationId xmlns:a16="http://schemas.microsoft.com/office/drawing/2014/main" id="{A0655594-E493-4EE7-9EC2-C06C981DDE52}"/>
              </a:ext>
            </a:extLst>
          </p:cNvPr>
          <p:cNvSpPr txBox="1"/>
          <p:nvPr/>
        </p:nvSpPr>
        <p:spPr>
          <a:xfrm>
            <a:off x="8686248" y="1983596"/>
            <a:ext cx="3055717" cy="3575338"/>
          </a:xfrm>
          <a:prstGeom prst="rect">
            <a:avLst/>
          </a:prstGeom>
          <a:noFill/>
        </p:spPr>
        <p:txBody>
          <a:bodyPr wrap="square" rtlCol="0">
            <a:spAutoFit/>
          </a:bodyPr>
          <a:lstStyle/>
          <a:p>
            <a:pPr lvl="0"/>
            <a:r>
              <a:rPr lang="en-IN" altLang="en-US" b="1" u="sng" dirty="0">
                <a:latin typeface="Century Gothic" panose="020B0502020202020204" charset="0"/>
                <a:cs typeface="Century Gothic" panose="020B0502020202020204" charset="0"/>
              </a:rPr>
              <a:t>Suggestions: </a:t>
            </a:r>
          </a:p>
          <a:p>
            <a:pPr marL="285750" lvl="0" indent="-285750">
              <a:lnSpc>
                <a:spcPts val="2200"/>
              </a:lnSpc>
              <a:buFont typeface="Arial" panose="020B0604020202020204" pitchFamily="34" charset="0"/>
              <a:buChar char="•"/>
            </a:pPr>
            <a:r>
              <a:rPr lang="en-IN" altLang="en-US" sz="1600" b="1" dirty="0">
                <a:solidFill>
                  <a:srgbClr val="92D050"/>
                </a:solidFill>
                <a:latin typeface="Century Gothic" panose="020B0502020202020204" charset="0"/>
                <a:cs typeface="Century Gothic" panose="020B0502020202020204" charset="0"/>
              </a:rPr>
              <a:t>Radio buttons are easier to use than drop-downs </a:t>
            </a:r>
            <a:r>
              <a:rPr lang="en-IN" altLang="en-US" sz="1600" dirty="0">
                <a:latin typeface="Century Gothic" panose="020B0502020202020204" charset="0"/>
                <a:cs typeface="Century Gothic" panose="020B0502020202020204" charset="0"/>
              </a:rPr>
              <a:t>when there are 6 choices or fewer.  </a:t>
            </a:r>
          </a:p>
          <a:p>
            <a:pPr marL="285750" lvl="0" indent="-285750">
              <a:lnSpc>
                <a:spcPts val="2200"/>
              </a:lnSpc>
              <a:buFont typeface="Arial" panose="020B0604020202020204" pitchFamily="34" charset="0"/>
              <a:buChar char="•"/>
            </a:pPr>
            <a:r>
              <a:rPr lang="en-IN" altLang="en-US" sz="1600" b="1" dirty="0">
                <a:solidFill>
                  <a:srgbClr val="92D050"/>
                </a:solidFill>
                <a:latin typeface="Century Gothic" panose="020B0502020202020204" charset="0"/>
                <a:cs typeface="Century Gothic" panose="020B0502020202020204" charset="0"/>
              </a:rPr>
              <a:t>Use at least a 12-point font</a:t>
            </a:r>
            <a:r>
              <a:rPr lang="en-IN" altLang="en-US" sz="1600" dirty="0">
                <a:latin typeface="Century Gothic" panose="020B0502020202020204" charset="0"/>
                <a:cs typeface="Century Gothic" panose="020B0502020202020204" charset="0"/>
              </a:rPr>
              <a:t> on all web pages for better readability.</a:t>
            </a:r>
          </a:p>
          <a:p>
            <a:pPr lvl="1"/>
            <a:endParaRPr lang="en-IN" altLang="en-US" sz="1600" dirty="0">
              <a:latin typeface="Century Gothic" panose="020B0502020202020204" charset="0"/>
              <a:cs typeface="Century Gothic" panose="020B0502020202020204" charset="0"/>
            </a:endParaRPr>
          </a:p>
          <a:p>
            <a:pPr lvl="0"/>
            <a:r>
              <a:rPr lang="en-IN" altLang="en-US" sz="1600" dirty="0">
                <a:latin typeface="Century Gothic" panose="020B0502020202020204" charset="0"/>
                <a:cs typeface="Century Gothic" panose="020B0502020202020204" charset="0"/>
              </a:rPr>
              <a:t>This below table shows pages that exhibit browser-specific behaviour.</a:t>
            </a:r>
          </a:p>
          <a:p>
            <a:pPr marL="285750" lvl="0" indent="-285750">
              <a:buFont typeface="Arial" panose="020B0604020202020204" pitchFamily="34" charset="0"/>
              <a:buChar char="•"/>
            </a:pPr>
            <a:endParaRPr lang="en-IN" altLang="en-US" sz="1600" dirty="0">
              <a:latin typeface="Century Gothic" panose="020B0502020202020204" charset="0"/>
              <a:cs typeface="Century Gothic" panose="020B0502020202020204" charset="0"/>
            </a:endParaRPr>
          </a:p>
        </p:txBody>
      </p:sp>
      <p:pic>
        <p:nvPicPr>
          <p:cNvPr id="5" name="Content Placeholder 17">
            <a:extLst>
              <a:ext uri="{FF2B5EF4-FFF2-40B4-BE49-F238E27FC236}">
                <a16:creationId xmlns:a16="http://schemas.microsoft.com/office/drawing/2014/main" id="{3E3AC1A4-3EC3-40A2-8812-5AA5286C60FA}"/>
              </a:ext>
            </a:extLst>
          </p:cNvPr>
          <p:cNvPicPr>
            <a:picLocks noChangeAspect="1"/>
          </p:cNvPicPr>
          <p:nvPr/>
        </p:nvPicPr>
        <p:blipFill>
          <a:blip r:embed="rId2"/>
          <a:stretch>
            <a:fillRect/>
          </a:stretch>
        </p:blipFill>
        <p:spPr>
          <a:xfrm>
            <a:off x="2625165" y="5334122"/>
            <a:ext cx="9116800" cy="1252220"/>
          </a:xfrm>
          <a:prstGeom prst="rect">
            <a:avLst/>
          </a:prstGeom>
        </p:spPr>
      </p:pic>
    </p:spTree>
    <p:extLst>
      <p:ext uri="{BB962C8B-B14F-4D97-AF65-F5344CB8AC3E}">
        <p14:creationId xmlns:p14="http://schemas.microsoft.com/office/powerpoint/2010/main" val="4101943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5A97A5F5-21F4-4EDD-B984-96706A392040}"/>
              </a:ext>
            </a:extLst>
          </p:cNvPr>
          <p:cNvSpPr/>
          <p:nvPr/>
        </p:nvSpPr>
        <p:spPr>
          <a:xfrm>
            <a:off x="166728" y="-2442514"/>
            <a:ext cx="3545826" cy="3545826"/>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5" name="椭圆 4">
            <a:extLst>
              <a:ext uri="{FF2B5EF4-FFF2-40B4-BE49-F238E27FC236}">
                <a16:creationId xmlns:a16="http://schemas.microsoft.com/office/drawing/2014/main" id="{B71C1458-AE4B-4806-A33B-5B172346B729}"/>
              </a:ext>
            </a:extLst>
          </p:cNvPr>
          <p:cNvSpPr/>
          <p:nvPr/>
        </p:nvSpPr>
        <p:spPr>
          <a:xfrm>
            <a:off x="4418127" y="145701"/>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 name="椭圆 5">
            <a:extLst>
              <a:ext uri="{FF2B5EF4-FFF2-40B4-BE49-F238E27FC236}">
                <a16:creationId xmlns:a16="http://schemas.microsoft.com/office/drawing/2014/main" id="{42D2BD11-D0F1-4107-BDFA-816207E014C9}"/>
              </a:ext>
            </a:extLst>
          </p:cNvPr>
          <p:cNvSpPr/>
          <p:nvPr/>
        </p:nvSpPr>
        <p:spPr>
          <a:xfrm>
            <a:off x="2000305" y="6017911"/>
            <a:ext cx="3325569" cy="3325569"/>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6">
            <a:extLst>
              <a:ext uri="{FF2B5EF4-FFF2-40B4-BE49-F238E27FC236}">
                <a16:creationId xmlns:a16="http://schemas.microsoft.com/office/drawing/2014/main" id="{698A548E-9518-4677-B2F4-5EE4E59A686C}"/>
              </a:ext>
            </a:extLst>
          </p:cNvPr>
          <p:cNvSpPr/>
          <p:nvPr/>
        </p:nvSpPr>
        <p:spPr>
          <a:xfrm>
            <a:off x="11205516"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矩形 15">
            <a:extLst>
              <a:ext uri="{FF2B5EF4-FFF2-40B4-BE49-F238E27FC236}">
                <a16:creationId xmlns:a16="http://schemas.microsoft.com/office/drawing/2014/main" id="{0536AB7A-0639-439E-87BA-68AC027E97A5}"/>
              </a:ext>
            </a:extLst>
          </p:cNvPr>
          <p:cNvSpPr/>
          <p:nvPr/>
        </p:nvSpPr>
        <p:spPr>
          <a:xfrm>
            <a:off x="406654" y="1067914"/>
            <a:ext cx="1907540" cy="768350"/>
          </a:xfrm>
          <a:prstGeom prst="rect">
            <a:avLst/>
          </a:prstGeom>
        </p:spPr>
        <p:txBody>
          <a:bodyPr wrap="none">
            <a:spAutoFit/>
          </a:bodyPr>
          <a:lstStyle/>
          <a:p>
            <a:r>
              <a:rPr lang="en-IN" altLang="en-US" sz="4400" dirty="0">
                <a:solidFill>
                  <a:srgbClr val="E966A0"/>
                </a:solidFill>
                <a:latin typeface="Century Gothic" panose="020B0502020202020204" pitchFamily="34" charset="0"/>
                <a:cs typeface="Arial" panose="020B0604020202020204" pitchFamily="34" charset="0"/>
              </a:rPr>
              <a:t>TASK</a:t>
            </a:r>
            <a:r>
              <a:rPr lang="en-US" altLang="zh-CN" sz="4400" dirty="0">
                <a:solidFill>
                  <a:srgbClr val="E966A0"/>
                </a:solidFill>
                <a:latin typeface="Century Gothic" panose="020B0502020202020204" pitchFamily="34" charset="0"/>
                <a:cs typeface="Arial" panose="020B0604020202020204" pitchFamily="34" charset="0"/>
              </a:rPr>
              <a:t> 6</a:t>
            </a:r>
          </a:p>
        </p:txBody>
      </p:sp>
      <p:sp>
        <p:nvSpPr>
          <p:cNvPr id="9" name="矩形 16">
            <a:extLst>
              <a:ext uri="{FF2B5EF4-FFF2-40B4-BE49-F238E27FC236}">
                <a16:creationId xmlns:a16="http://schemas.microsoft.com/office/drawing/2014/main" id="{84384F5F-FA9A-43A2-A764-010EC4655BBC}"/>
              </a:ext>
            </a:extLst>
          </p:cNvPr>
          <p:cNvSpPr/>
          <p:nvPr/>
        </p:nvSpPr>
        <p:spPr>
          <a:xfrm>
            <a:off x="354098" y="1945210"/>
            <a:ext cx="6521263" cy="1569660"/>
          </a:xfrm>
          <a:prstGeom prst="rect">
            <a:avLst/>
          </a:prstGeom>
        </p:spPr>
        <p:txBody>
          <a:bodyPr wrap="square">
            <a:spAutoFit/>
          </a:bodyPr>
          <a:lstStyle/>
          <a:p>
            <a:pPr algn="l"/>
            <a:r>
              <a:rPr lang="en-US" altLang="zh-CN" sz="4800" dirty="0">
                <a:solidFill>
                  <a:srgbClr val="8585BF"/>
                </a:solidFill>
                <a:latin typeface="Century Gothic" panose="020B0502020202020204" pitchFamily="34" charset="0"/>
                <a:cs typeface="Arial" panose="020B0604020202020204" pitchFamily="34" charset="0"/>
              </a:rPr>
              <a:t>Best Practices List for Website creation</a:t>
            </a:r>
          </a:p>
        </p:txBody>
      </p:sp>
      <p:sp>
        <p:nvSpPr>
          <p:cNvPr id="10" name="文本框 17">
            <a:extLst>
              <a:ext uri="{FF2B5EF4-FFF2-40B4-BE49-F238E27FC236}">
                <a16:creationId xmlns:a16="http://schemas.microsoft.com/office/drawing/2014/main" id="{DFA283E3-255D-41A2-A2D2-7C14C9BE93DA}"/>
              </a:ext>
            </a:extLst>
          </p:cNvPr>
          <p:cNvSpPr txBox="1"/>
          <p:nvPr/>
        </p:nvSpPr>
        <p:spPr>
          <a:xfrm>
            <a:off x="295792" y="4253534"/>
            <a:ext cx="5589502" cy="1522853"/>
          </a:xfrm>
          <a:prstGeom prst="rect">
            <a:avLst/>
          </a:prstGeom>
          <a:noFill/>
        </p:spPr>
        <p:txBody>
          <a:bodyPr wrap="square" rtlCol="0">
            <a:spAutoFit/>
          </a:bodyPr>
          <a:lstStyle/>
          <a:p>
            <a:pPr>
              <a:lnSpc>
                <a:spcPct val="150000"/>
              </a:lnSpc>
            </a:pPr>
            <a:r>
              <a:rPr lang="en-US" altLang="zh-CN" sz="1600" dirty="0">
                <a:latin typeface="Century Gothic" panose="020B0502020202020204" pitchFamily="34" charset="0"/>
                <a:cs typeface="Century Gothic" panose="020B0502020202020204" pitchFamily="34" charset="0"/>
                <a:sym typeface="+mn-ea"/>
              </a:rPr>
              <a:t>Compiled a comprehensive list of best practices to craft visually appealing and user-friendly website designs. Focuses on enhancing aesthetics, usability, and overall user experience.</a:t>
            </a:r>
          </a:p>
        </p:txBody>
      </p:sp>
      <p:pic>
        <p:nvPicPr>
          <p:cNvPr id="11" name="Picture 10">
            <a:extLst>
              <a:ext uri="{FF2B5EF4-FFF2-40B4-BE49-F238E27FC236}">
                <a16:creationId xmlns:a16="http://schemas.microsoft.com/office/drawing/2014/main" id="{3BC372D1-1C12-4B14-989F-798661E77A29}"/>
              </a:ext>
            </a:extLst>
          </p:cNvPr>
          <p:cNvPicPr>
            <a:picLocks noChangeAspect="1"/>
          </p:cNvPicPr>
          <p:nvPr/>
        </p:nvPicPr>
        <p:blipFill>
          <a:blip r:embed="rId2"/>
          <a:stretch>
            <a:fillRect/>
          </a:stretch>
        </p:blipFill>
        <p:spPr>
          <a:xfrm>
            <a:off x="6306708" y="-4835"/>
            <a:ext cx="6037782" cy="7039410"/>
          </a:xfrm>
          <a:prstGeom prst="rect">
            <a:avLst/>
          </a:prstGeom>
        </p:spPr>
      </p:pic>
    </p:spTree>
    <p:extLst>
      <p:ext uri="{BB962C8B-B14F-4D97-AF65-F5344CB8AC3E}">
        <p14:creationId xmlns:p14="http://schemas.microsoft.com/office/powerpoint/2010/main" val="32073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
            <a:extLst>
              <a:ext uri="{FF2B5EF4-FFF2-40B4-BE49-F238E27FC236}">
                <a16:creationId xmlns:a16="http://schemas.microsoft.com/office/drawing/2014/main" id="{179CA52D-C343-434D-B0C6-D80BF4679391}"/>
              </a:ext>
            </a:extLst>
          </p:cNvPr>
          <p:cNvSpPr txBox="1"/>
          <p:nvPr/>
        </p:nvSpPr>
        <p:spPr>
          <a:xfrm>
            <a:off x="431165" y="1031329"/>
            <a:ext cx="11432886" cy="3501984"/>
          </a:xfrm>
          <a:prstGeom prst="rect">
            <a:avLst/>
          </a:prstGeom>
          <a:noFill/>
        </p:spPr>
        <p:txBody>
          <a:bodyPr wrap="square" rtlCol="0">
            <a:spAutoFit/>
          </a:bodyPr>
          <a:lstStyle/>
          <a:p>
            <a:r>
              <a:rPr lang="en-US" altLang="en-US" dirty="0">
                <a:latin typeface="Century Gothic" panose="020B0502020202020204" charset="0"/>
                <a:cs typeface="Century Gothic" panose="020B0502020202020204" charset="0"/>
              </a:rPr>
              <a:t>Best Practices for creating visually appealing and user-friendly Web designs:</a:t>
            </a:r>
          </a:p>
          <a:p>
            <a:endParaRPr lang="en-US" altLang="en-US" dirty="0">
              <a:latin typeface="Century Gothic" panose="020B0502020202020204" charset="0"/>
              <a:cs typeface="Century Gothic" panose="020B0502020202020204" charset="0"/>
            </a:endParaRPr>
          </a:p>
          <a:p>
            <a:pPr marL="285750" indent="-285750">
              <a:lnSpc>
                <a:spcPct val="150000"/>
              </a:lnSpc>
              <a:buFont typeface="Arial" panose="020B0604020202020204" pitchFamily="34" charset="0"/>
              <a:buChar char="•"/>
            </a:pPr>
            <a:r>
              <a:rPr lang="en-US" altLang="en-US" b="1" dirty="0">
                <a:latin typeface="Century Gothic" panose="020B0502020202020204" charset="0"/>
                <a:cs typeface="Century Gothic" panose="020B0502020202020204" charset="0"/>
              </a:rPr>
              <a:t>Responsive Design: </a:t>
            </a:r>
            <a:r>
              <a:rPr lang="en-US" altLang="en-US" dirty="0">
                <a:latin typeface="Century Gothic" panose="020B0502020202020204" charset="0"/>
                <a:cs typeface="Century Gothic" panose="020B0502020202020204" charset="0"/>
              </a:rPr>
              <a:t>Ensure the site works well on all devices, including mobile and desktop.</a:t>
            </a:r>
          </a:p>
          <a:p>
            <a:pPr marL="285750" indent="-285750">
              <a:lnSpc>
                <a:spcPct val="150000"/>
              </a:lnSpc>
              <a:buFont typeface="Arial" panose="020B0604020202020204" pitchFamily="34" charset="0"/>
              <a:buChar char="•"/>
            </a:pPr>
            <a:r>
              <a:rPr lang="en-US" altLang="en-US" b="1" dirty="0">
                <a:latin typeface="Century Gothic" panose="020B0502020202020204" charset="0"/>
                <a:cs typeface="Century Gothic" panose="020B0502020202020204" charset="0"/>
              </a:rPr>
              <a:t>Simple Navigation: </a:t>
            </a:r>
            <a:r>
              <a:rPr lang="en-US" altLang="en-US" dirty="0">
                <a:latin typeface="Century Gothic" panose="020B0502020202020204" charset="0"/>
                <a:cs typeface="Century Gothic" panose="020B0502020202020204" charset="0"/>
              </a:rPr>
              <a:t>Use an intuitive menu to help users find what they need quickly.</a:t>
            </a:r>
          </a:p>
          <a:p>
            <a:pPr marL="285750" indent="-285750">
              <a:lnSpc>
                <a:spcPct val="150000"/>
              </a:lnSpc>
              <a:buFont typeface="Arial" panose="020B0604020202020204" pitchFamily="34" charset="0"/>
              <a:buChar char="•"/>
            </a:pPr>
            <a:r>
              <a:rPr lang="en-US" altLang="en-US" b="1" dirty="0">
                <a:latin typeface="Century Gothic" panose="020B0502020202020204" charset="0"/>
                <a:cs typeface="Century Gothic" panose="020B0502020202020204" charset="0"/>
              </a:rPr>
              <a:t>Fast Loading: </a:t>
            </a:r>
            <a:r>
              <a:rPr lang="en-US" altLang="en-US" dirty="0">
                <a:latin typeface="Century Gothic" panose="020B0502020202020204" charset="0"/>
                <a:cs typeface="Century Gothic" panose="020B0502020202020204" charset="0"/>
              </a:rPr>
              <a:t>Optimize images and reduce heavy code for faster page speeds.</a:t>
            </a:r>
          </a:p>
          <a:p>
            <a:pPr marL="285750" indent="-285750">
              <a:lnSpc>
                <a:spcPct val="150000"/>
              </a:lnSpc>
              <a:buFont typeface="Arial" panose="020B0604020202020204" pitchFamily="34" charset="0"/>
              <a:buChar char="•"/>
            </a:pPr>
            <a:r>
              <a:rPr lang="en-US" altLang="en-US" b="1" dirty="0">
                <a:latin typeface="Century Gothic" panose="020B0502020202020204" charset="0"/>
                <a:cs typeface="Century Gothic" panose="020B0502020202020204" charset="0"/>
              </a:rPr>
              <a:t>Clear CTAs: </a:t>
            </a:r>
            <a:r>
              <a:rPr lang="en-US" altLang="en-US" dirty="0">
                <a:latin typeface="Century Gothic" panose="020B0502020202020204" charset="0"/>
                <a:cs typeface="Century Gothic" panose="020B0502020202020204" charset="0"/>
              </a:rPr>
              <a:t>Place prominent and compelling call-to-action buttons like "Sign Up" or "Get Started."</a:t>
            </a:r>
          </a:p>
          <a:p>
            <a:pPr marL="285750" indent="-285750">
              <a:lnSpc>
                <a:spcPct val="150000"/>
              </a:lnSpc>
              <a:buFont typeface="Arial" panose="020B0604020202020204" pitchFamily="34" charset="0"/>
              <a:buChar char="•"/>
            </a:pPr>
            <a:r>
              <a:rPr lang="en-US" altLang="en-US" b="1" dirty="0">
                <a:latin typeface="Century Gothic" panose="020B0502020202020204" charset="0"/>
                <a:cs typeface="Century Gothic" panose="020B0502020202020204" charset="0"/>
              </a:rPr>
              <a:t>Consistent Branding: </a:t>
            </a:r>
            <a:r>
              <a:rPr lang="en-US" altLang="en-US" dirty="0">
                <a:latin typeface="Century Gothic" panose="020B0502020202020204" charset="0"/>
                <a:cs typeface="Century Gothic" panose="020B0502020202020204" charset="0"/>
              </a:rPr>
              <a:t>Maintain uniform colors, fonts and logos to reflect your brand identity.</a:t>
            </a:r>
          </a:p>
          <a:p>
            <a:pPr marL="285750" indent="-285750">
              <a:lnSpc>
                <a:spcPct val="150000"/>
              </a:lnSpc>
              <a:buFont typeface="Arial" panose="020B0604020202020204" pitchFamily="34" charset="0"/>
              <a:buChar char="•"/>
            </a:pPr>
            <a:r>
              <a:rPr lang="en-US" altLang="en-US" b="1" dirty="0">
                <a:latin typeface="Century Gothic" panose="020B0502020202020204" charset="0"/>
                <a:cs typeface="Century Gothic" panose="020B0502020202020204" charset="0"/>
              </a:rPr>
              <a:t>SEO Optimization: </a:t>
            </a:r>
            <a:r>
              <a:rPr lang="en-US" altLang="en-US" dirty="0">
                <a:latin typeface="Century Gothic" panose="020B0502020202020204" charset="0"/>
                <a:cs typeface="Century Gothic" panose="020B0502020202020204" charset="0"/>
              </a:rPr>
              <a:t>Use proper headings, metadata, and a logical structure to improve visibility.</a:t>
            </a:r>
          </a:p>
          <a:p>
            <a:pPr marL="285750" indent="-285750">
              <a:lnSpc>
                <a:spcPct val="150000"/>
              </a:lnSpc>
              <a:buFont typeface="Arial" panose="020B0604020202020204" pitchFamily="34" charset="0"/>
              <a:buChar char="•"/>
            </a:pPr>
            <a:r>
              <a:rPr lang="en-US" altLang="en-US" b="1" dirty="0">
                <a:latin typeface="Century Gothic" panose="020B0502020202020204" charset="0"/>
                <a:cs typeface="Century Gothic" panose="020B0502020202020204" charset="0"/>
              </a:rPr>
              <a:t>Accessibility: </a:t>
            </a:r>
            <a:r>
              <a:rPr lang="en-US" altLang="en-US" dirty="0">
                <a:latin typeface="Century Gothic" panose="020B0502020202020204" charset="0"/>
                <a:cs typeface="Century Gothic" panose="020B0502020202020204" charset="0"/>
              </a:rPr>
              <a:t>Include alt-text for images, readable fonts, and keyboard-friendly navigation.</a:t>
            </a:r>
          </a:p>
        </p:txBody>
      </p:sp>
      <p:sp>
        <p:nvSpPr>
          <p:cNvPr id="5" name="椭圆 5">
            <a:extLst>
              <a:ext uri="{FF2B5EF4-FFF2-40B4-BE49-F238E27FC236}">
                <a16:creationId xmlns:a16="http://schemas.microsoft.com/office/drawing/2014/main" id="{A85DBE61-8F59-48F8-86AD-1F4E53275869}"/>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 name="椭圆 6">
            <a:extLst>
              <a:ext uri="{FF2B5EF4-FFF2-40B4-BE49-F238E27FC236}">
                <a16:creationId xmlns:a16="http://schemas.microsoft.com/office/drawing/2014/main" id="{20507CB1-23A2-4D5B-AB9E-46ACEE8F61DE}"/>
              </a:ext>
            </a:extLst>
          </p:cNvPr>
          <p:cNvSpPr/>
          <p:nvPr/>
        </p:nvSpPr>
        <p:spPr>
          <a:xfrm flipH="1">
            <a:off x="742538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7">
            <a:extLst>
              <a:ext uri="{FF2B5EF4-FFF2-40B4-BE49-F238E27FC236}">
                <a16:creationId xmlns:a16="http://schemas.microsoft.com/office/drawing/2014/main" id="{52F7A59D-5585-438A-B6E8-B45467D4CE2C}"/>
              </a:ext>
            </a:extLst>
          </p:cNvPr>
          <p:cNvSpPr/>
          <p:nvPr/>
        </p:nvSpPr>
        <p:spPr>
          <a:xfrm flipH="1">
            <a:off x="10257236" y="5616241"/>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椭圆 8">
            <a:extLst>
              <a:ext uri="{FF2B5EF4-FFF2-40B4-BE49-F238E27FC236}">
                <a16:creationId xmlns:a16="http://schemas.microsoft.com/office/drawing/2014/main" id="{F7788243-B9DB-47AC-B040-52A9C3279100}"/>
              </a:ext>
            </a:extLst>
          </p:cNvPr>
          <p:cNvSpPr/>
          <p:nvPr/>
        </p:nvSpPr>
        <p:spPr>
          <a:xfrm flipH="1">
            <a:off x="-520117" y="-1459375"/>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Tree>
    <p:extLst>
      <p:ext uri="{BB962C8B-B14F-4D97-AF65-F5344CB8AC3E}">
        <p14:creationId xmlns:p14="http://schemas.microsoft.com/office/powerpoint/2010/main" val="2562857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3">
            <a:extLst>
              <a:ext uri="{FF2B5EF4-FFF2-40B4-BE49-F238E27FC236}">
                <a16:creationId xmlns:a16="http://schemas.microsoft.com/office/drawing/2014/main" id="{6AE182C7-9F53-47C6-86B0-3EA32BCFBEA8}"/>
              </a:ext>
            </a:extLst>
          </p:cNvPr>
          <p:cNvSpPr/>
          <p:nvPr/>
        </p:nvSpPr>
        <p:spPr>
          <a:xfrm>
            <a:off x="166728" y="-2442514"/>
            <a:ext cx="3545826" cy="3545826"/>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4">
            <a:extLst>
              <a:ext uri="{FF2B5EF4-FFF2-40B4-BE49-F238E27FC236}">
                <a16:creationId xmlns:a16="http://schemas.microsoft.com/office/drawing/2014/main" id="{E91820EB-332D-4CC5-BF82-EDB3CC5CF7DE}"/>
              </a:ext>
            </a:extLst>
          </p:cNvPr>
          <p:cNvSpPr/>
          <p:nvPr/>
        </p:nvSpPr>
        <p:spPr>
          <a:xfrm>
            <a:off x="4418127" y="145701"/>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椭圆 5">
            <a:extLst>
              <a:ext uri="{FF2B5EF4-FFF2-40B4-BE49-F238E27FC236}">
                <a16:creationId xmlns:a16="http://schemas.microsoft.com/office/drawing/2014/main" id="{279BD16E-E80E-4B87-A231-5871205A0329}"/>
              </a:ext>
            </a:extLst>
          </p:cNvPr>
          <p:cNvSpPr/>
          <p:nvPr/>
        </p:nvSpPr>
        <p:spPr>
          <a:xfrm>
            <a:off x="2000305" y="6017911"/>
            <a:ext cx="3325569" cy="3325569"/>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9" name="椭圆 6">
            <a:extLst>
              <a:ext uri="{FF2B5EF4-FFF2-40B4-BE49-F238E27FC236}">
                <a16:creationId xmlns:a16="http://schemas.microsoft.com/office/drawing/2014/main" id="{0A459B6E-D30F-4247-B92D-147F79500477}"/>
              </a:ext>
            </a:extLst>
          </p:cNvPr>
          <p:cNvSpPr/>
          <p:nvPr/>
        </p:nvSpPr>
        <p:spPr>
          <a:xfrm>
            <a:off x="11205516"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0" name="矩形 15">
            <a:extLst>
              <a:ext uri="{FF2B5EF4-FFF2-40B4-BE49-F238E27FC236}">
                <a16:creationId xmlns:a16="http://schemas.microsoft.com/office/drawing/2014/main" id="{D950AA06-0356-4484-A7AA-40161542CE3C}"/>
              </a:ext>
            </a:extLst>
          </p:cNvPr>
          <p:cNvSpPr/>
          <p:nvPr/>
        </p:nvSpPr>
        <p:spPr>
          <a:xfrm>
            <a:off x="330316" y="1053448"/>
            <a:ext cx="1907540" cy="768350"/>
          </a:xfrm>
          <a:prstGeom prst="rect">
            <a:avLst/>
          </a:prstGeom>
        </p:spPr>
        <p:txBody>
          <a:bodyPr wrap="none">
            <a:spAutoFit/>
          </a:bodyPr>
          <a:lstStyle/>
          <a:p>
            <a:r>
              <a:rPr lang="en-IN" altLang="en-US" sz="4400" dirty="0">
                <a:solidFill>
                  <a:srgbClr val="E966A0"/>
                </a:solidFill>
                <a:latin typeface="Century Gothic" panose="020B0502020202020204" pitchFamily="34" charset="0"/>
                <a:cs typeface="Arial" panose="020B0604020202020204" pitchFamily="34" charset="0"/>
              </a:rPr>
              <a:t>TASK</a:t>
            </a:r>
            <a:r>
              <a:rPr lang="en-US" altLang="zh-CN" sz="4400" dirty="0">
                <a:solidFill>
                  <a:srgbClr val="E966A0"/>
                </a:solidFill>
                <a:latin typeface="Century Gothic" panose="020B0502020202020204" pitchFamily="34" charset="0"/>
                <a:cs typeface="Arial" panose="020B0604020202020204" pitchFamily="34" charset="0"/>
              </a:rPr>
              <a:t> 7</a:t>
            </a:r>
          </a:p>
        </p:txBody>
      </p:sp>
      <p:sp>
        <p:nvSpPr>
          <p:cNvPr id="11" name="矩形 16">
            <a:extLst>
              <a:ext uri="{FF2B5EF4-FFF2-40B4-BE49-F238E27FC236}">
                <a16:creationId xmlns:a16="http://schemas.microsoft.com/office/drawing/2014/main" id="{1CB27B26-6FD2-4BD9-A679-EB426D7DD104}"/>
              </a:ext>
            </a:extLst>
          </p:cNvPr>
          <p:cNvSpPr/>
          <p:nvPr/>
        </p:nvSpPr>
        <p:spPr>
          <a:xfrm>
            <a:off x="277760" y="1930744"/>
            <a:ext cx="6724923" cy="830997"/>
          </a:xfrm>
          <a:prstGeom prst="rect">
            <a:avLst/>
          </a:prstGeom>
        </p:spPr>
        <p:txBody>
          <a:bodyPr wrap="square">
            <a:spAutoFit/>
          </a:bodyPr>
          <a:lstStyle/>
          <a:p>
            <a:pPr algn="l"/>
            <a:r>
              <a:rPr lang="en-US" altLang="zh-CN" sz="4800" dirty="0">
                <a:solidFill>
                  <a:srgbClr val="8585BF"/>
                </a:solidFill>
                <a:latin typeface="Century Gothic" panose="020B0502020202020204" pitchFamily="34" charset="0"/>
                <a:cs typeface="Arial" panose="020B0604020202020204" pitchFamily="34" charset="0"/>
              </a:rPr>
              <a:t>Landing Page Design</a:t>
            </a:r>
          </a:p>
        </p:txBody>
      </p:sp>
      <p:sp>
        <p:nvSpPr>
          <p:cNvPr id="12" name="文本框 17">
            <a:extLst>
              <a:ext uri="{FF2B5EF4-FFF2-40B4-BE49-F238E27FC236}">
                <a16:creationId xmlns:a16="http://schemas.microsoft.com/office/drawing/2014/main" id="{66ED841C-85F1-4380-9C71-57AB58C0E528}"/>
              </a:ext>
            </a:extLst>
          </p:cNvPr>
          <p:cNvSpPr txBox="1"/>
          <p:nvPr/>
        </p:nvSpPr>
        <p:spPr>
          <a:xfrm>
            <a:off x="330316" y="2994194"/>
            <a:ext cx="6269131" cy="2630848"/>
          </a:xfrm>
          <a:prstGeom prst="rect">
            <a:avLst/>
          </a:prstGeom>
          <a:noFill/>
        </p:spPr>
        <p:txBody>
          <a:bodyPr wrap="square" rtlCol="0">
            <a:spAutoFit/>
          </a:bodyPr>
          <a:lstStyle/>
          <a:p>
            <a:pPr>
              <a:lnSpc>
                <a:spcPct val="150000"/>
              </a:lnSpc>
            </a:pPr>
            <a:r>
              <a:rPr lang="en-US" altLang="zh-CN" sz="1600" dirty="0">
                <a:latin typeface="Century Gothic" panose="020B0502020202020204" pitchFamily="34" charset="0"/>
                <a:cs typeface="Century Gothic" panose="020B0502020202020204" pitchFamily="34" charset="0"/>
                <a:sym typeface="+mn-ea"/>
              </a:rPr>
              <a:t>I have created and designed a home page for </a:t>
            </a:r>
            <a:r>
              <a:rPr lang="en-US" altLang="zh-CN" sz="1600" dirty="0" err="1">
                <a:latin typeface="Century Gothic" panose="020B0502020202020204" pitchFamily="34" charset="0"/>
                <a:cs typeface="Century Gothic" panose="020B0502020202020204" pitchFamily="34" charset="0"/>
                <a:sym typeface="+mn-ea"/>
              </a:rPr>
              <a:t>GoFrugal</a:t>
            </a:r>
            <a:r>
              <a:rPr lang="en-US" altLang="zh-CN" sz="1600" dirty="0">
                <a:latin typeface="Century Gothic" panose="020B0502020202020204" pitchFamily="34" charset="0"/>
                <a:cs typeface="Century Gothic" panose="020B0502020202020204" pitchFamily="34" charset="0"/>
                <a:sym typeface="+mn-ea"/>
              </a:rPr>
              <a:t> website using </a:t>
            </a:r>
            <a:r>
              <a:rPr lang="en-US" altLang="zh-CN" sz="1600" dirty="0" err="1">
                <a:latin typeface="Century Gothic" panose="020B0502020202020204" pitchFamily="34" charset="0"/>
                <a:cs typeface="Century Gothic" panose="020B0502020202020204" pitchFamily="34" charset="0"/>
                <a:sym typeface="+mn-ea"/>
              </a:rPr>
              <a:t>Wix</a:t>
            </a:r>
            <a:r>
              <a:rPr lang="en-US" altLang="zh-CN" sz="1600" dirty="0">
                <a:latin typeface="Century Gothic" panose="020B0502020202020204" pitchFamily="34" charset="0"/>
                <a:cs typeface="Century Gothic" panose="020B0502020202020204" pitchFamily="34" charset="0"/>
                <a:sym typeface="+mn-ea"/>
              </a:rPr>
              <a:t> software with an imaginary product called “</a:t>
            </a:r>
            <a:r>
              <a:rPr lang="en-US" altLang="zh-CN" sz="1600" b="1" dirty="0">
                <a:latin typeface="Century Gothic" panose="020B0502020202020204" pitchFamily="34" charset="0"/>
                <a:cs typeface="Century Gothic" panose="020B0502020202020204" pitchFamily="34" charset="0"/>
                <a:sym typeface="+mn-ea"/>
              </a:rPr>
              <a:t>On CUE</a:t>
            </a:r>
            <a:r>
              <a:rPr lang="en-US" altLang="zh-CN" sz="1600" dirty="0">
                <a:latin typeface="Century Gothic" panose="020B0502020202020204" pitchFamily="34" charset="0"/>
                <a:cs typeface="Century Gothic" panose="020B0502020202020204" pitchFamily="34" charset="0"/>
                <a:sym typeface="+mn-ea"/>
              </a:rPr>
              <a:t>," inspired by </a:t>
            </a:r>
            <a:r>
              <a:rPr lang="en-US" altLang="zh-CN" sz="1600" dirty="0" err="1">
                <a:latin typeface="Century Gothic" panose="020B0502020202020204" pitchFamily="34" charset="0"/>
                <a:cs typeface="Century Gothic" panose="020B0502020202020204" pitchFamily="34" charset="0"/>
                <a:sym typeface="+mn-ea"/>
              </a:rPr>
              <a:t>Gofrugal’s</a:t>
            </a:r>
            <a:r>
              <a:rPr lang="en-US" altLang="zh-CN" sz="1600" dirty="0">
                <a:latin typeface="Century Gothic" panose="020B0502020202020204" pitchFamily="34" charset="0"/>
                <a:cs typeface="Century Gothic" panose="020B0502020202020204" pitchFamily="34" charset="0"/>
                <a:sym typeface="+mn-ea"/>
              </a:rPr>
              <a:t> real product called “</a:t>
            </a:r>
            <a:r>
              <a:rPr lang="en-US" altLang="zh-CN" sz="1600" dirty="0" err="1">
                <a:latin typeface="Century Gothic" panose="020B0502020202020204" pitchFamily="34" charset="0"/>
                <a:cs typeface="Century Gothic" panose="020B0502020202020204" pitchFamily="34" charset="0"/>
                <a:sym typeface="+mn-ea"/>
              </a:rPr>
              <a:t>ServQuick</a:t>
            </a:r>
            <a:r>
              <a:rPr lang="en-US" altLang="zh-CN" sz="1600" dirty="0">
                <a:latin typeface="Century Gothic" panose="020B0502020202020204" pitchFamily="34" charset="0"/>
                <a:cs typeface="Century Gothic" panose="020B0502020202020204" pitchFamily="34" charset="0"/>
                <a:sym typeface="+mn-ea"/>
              </a:rPr>
              <a:t>”. </a:t>
            </a:r>
          </a:p>
          <a:p>
            <a:pPr>
              <a:lnSpc>
                <a:spcPct val="150000"/>
              </a:lnSpc>
            </a:pPr>
            <a:r>
              <a:rPr lang="en-US" altLang="zh-CN" sz="1600" dirty="0">
                <a:latin typeface="Century Gothic" panose="020B0502020202020204" pitchFamily="34" charset="0"/>
                <a:cs typeface="Century Gothic" panose="020B0502020202020204" pitchFamily="34" charset="0"/>
                <a:sym typeface="+mn-ea"/>
              </a:rPr>
              <a:t>The design highlights the product's features, aims to increase brand awareness, and encourages potential customers to take action, such as exploring more or getting in touch.</a:t>
            </a:r>
          </a:p>
        </p:txBody>
      </p:sp>
      <p:pic>
        <p:nvPicPr>
          <p:cNvPr id="21" name="Picture 20">
            <a:extLst>
              <a:ext uri="{FF2B5EF4-FFF2-40B4-BE49-F238E27FC236}">
                <a16:creationId xmlns:a16="http://schemas.microsoft.com/office/drawing/2014/main" id="{600A583A-6F70-46A6-9A8E-262ED1F54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8292" y="449545"/>
            <a:ext cx="4886980" cy="3756940"/>
          </a:xfrm>
          <a:prstGeom prst="rect">
            <a:avLst/>
          </a:prstGeom>
        </p:spPr>
      </p:pic>
      <p:sp>
        <p:nvSpPr>
          <p:cNvPr id="22" name="Rectangle: Rounded Corners 21">
            <a:extLst>
              <a:ext uri="{FF2B5EF4-FFF2-40B4-BE49-F238E27FC236}">
                <a16:creationId xmlns:a16="http://schemas.microsoft.com/office/drawing/2014/main" id="{8D5348BA-F5D1-49D6-AEC9-A5BB36805E33}"/>
              </a:ext>
            </a:extLst>
          </p:cNvPr>
          <p:cNvSpPr/>
          <p:nvPr/>
        </p:nvSpPr>
        <p:spPr>
          <a:xfrm>
            <a:off x="6599447" y="4381477"/>
            <a:ext cx="5425825" cy="1440000"/>
          </a:xfrm>
          <a:prstGeom prst="roundRect">
            <a:avLst>
              <a:gd name="adj" fmla="val 10563"/>
            </a:avLst>
          </a:prstGeom>
          <a:solidFill>
            <a:srgbClr val="FFFFFF"/>
          </a:solidFill>
          <a:ln w="38100" cap="flat">
            <a:solidFill>
              <a:srgbClr val="92D050"/>
            </a:solidFill>
            <a:prstDash val="solid"/>
            <a:miter/>
          </a:ln>
          <a:effectLst>
            <a:outerShdw blurRad="127000" sx="102000" sy="102000" algn="ctr" rotWithShape="0">
              <a:prstClr val="black">
                <a:alpha val="15000"/>
              </a:prstClr>
            </a:outerShdw>
          </a:effectLst>
        </p:spPr>
        <p:txBody>
          <a:bodyPr rot="0" spcFirstLastPara="0" vertOverflow="overflow" horzOverflow="overflow" vert="horz" wrap="square" lIns="180000" tIns="34290" rIns="68580" bIns="34290" numCol="1" spcCol="0" rtlCol="0" fromWordArt="0" anchor="ctr" anchorCtr="0" forceAA="0" compatLnSpc="1">
            <a:prstTxWarp prst="textNoShape">
              <a:avLst/>
            </a:prstTxWarp>
            <a:noAutofit/>
          </a:bodyPr>
          <a:lstStyle/>
          <a:p>
            <a:r>
              <a:rPr lang="en-IN" sz="2000" dirty="0"/>
              <a:t>Please </a:t>
            </a:r>
            <a:r>
              <a:rPr lang="en-IN" sz="2000" b="1" dirty="0">
                <a:solidFill>
                  <a:srgbClr val="E65A99"/>
                </a:solidFill>
              </a:rPr>
              <a:t>Ctrl + Click</a:t>
            </a:r>
            <a:r>
              <a:rPr lang="en-IN" sz="2000" dirty="0">
                <a:solidFill>
                  <a:srgbClr val="E65A99"/>
                </a:solidFill>
              </a:rPr>
              <a:t> </a:t>
            </a:r>
            <a:r>
              <a:rPr lang="en-IN" sz="2000" dirty="0"/>
              <a:t>the below link:</a:t>
            </a:r>
            <a:endParaRPr lang="en-IN" sz="2000" dirty="0">
              <a:hlinkClick r:id="rId3"/>
            </a:endParaRPr>
          </a:p>
          <a:p>
            <a:br>
              <a:rPr lang="en-IN" sz="2000" dirty="0">
                <a:hlinkClick r:id="rId3"/>
              </a:rPr>
            </a:br>
            <a:r>
              <a:rPr lang="en-IN" sz="2000" u="sng" dirty="0">
                <a:uFill>
                  <a:solidFill>
                    <a:schemeClr val="accent1"/>
                  </a:solidFill>
                </a:uFill>
                <a:hlinkClick r:id="rId3"/>
              </a:rPr>
              <a:t>https://kanimozhims05.wixsite.com/gofrugal-3</a:t>
            </a:r>
            <a:endParaRPr lang="en-IN" sz="2000" u="sng" dirty="0">
              <a:uFill>
                <a:solidFill>
                  <a:schemeClr val="accent1"/>
                </a:solidFill>
              </a:uFill>
            </a:endParaRPr>
          </a:p>
        </p:txBody>
      </p:sp>
    </p:spTree>
    <p:extLst>
      <p:ext uri="{BB962C8B-B14F-4D97-AF65-F5344CB8AC3E}">
        <p14:creationId xmlns:p14="http://schemas.microsoft.com/office/powerpoint/2010/main" val="490448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googling"/>
          <p:cNvPicPr>
            <a:picLocks noChangeAspect="1"/>
          </p:cNvPicPr>
          <p:nvPr/>
        </p:nvPicPr>
        <p:blipFill>
          <a:blip r:embed="rId2"/>
          <a:stretch>
            <a:fillRect/>
          </a:stretch>
        </p:blipFill>
        <p:spPr>
          <a:xfrm>
            <a:off x="1202055" y="1694815"/>
            <a:ext cx="4413250" cy="4413250"/>
          </a:xfrm>
          <a:prstGeom prst="rect">
            <a:avLst/>
          </a:prstGeom>
        </p:spPr>
      </p:pic>
      <p:sp>
        <p:nvSpPr>
          <p:cNvPr id="7" name="椭圆 6"/>
          <p:cNvSpPr/>
          <p:nvPr/>
        </p:nvSpPr>
        <p:spPr>
          <a:xfrm>
            <a:off x="166728" y="-2442514"/>
            <a:ext cx="3545826" cy="3545826"/>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椭圆 7"/>
          <p:cNvSpPr/>
          <p:nvPr/>
        </p:nvSpPr>
        <p:spPr>
          <a:xfrm>
            <a:off x="4418127" y="145701"/>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9" name="椭圆 8"/>
          <p:cNvSpPr/>
          <p:nvPr/>
        </p:nvSpPr>
        <p:spPr>
          <a:xfrm>
            <a:off x="2000305" y="5804551"/>
            <a:ext cx="3325569" cy="3325569"/>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0" name="椭圆 9"/>
          <p:cNvSpPr/>
          <p:nvPr/>
        </p:nvSpPr>
        <p:spPr>
          <a:xfrm>
            <a:off x="11205516"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grpSp>
        <p:nvGrpSpPr>
          <p:cNvPr id="19" name="Group 18"/>
          <p:cNvGrpSpPr/>
          <p:nvPr/>
        </p:nvGrpSpPr>
        <p:grpSpPr>
          <a:xfrm>
            <a:off x="2844800" y="1061085"/>
            <a:ext cx="6502400" cy="706120"/>
            <a:chOff x="1110" y="2165"/>
            <a:chExt cx="10240" cy="1112"/>
          </a:xfrm>
        </p:grpSpPr>
        <p:sp>
          <p:nvSpPr>
            <p:cNvPr id="16" name="矩形 10"/>
            <p:cNvSpPr/>
            <p:nvPr/>
          </p:nvSpPr>
          <p:spPr>
            <a:xfrm>
              <a:off x="1110" y="2165"/>
              <a:ext cx="4144" cy="1113"/>
            </a:xfrm>
            <a:prstGeom prst="rect">
              <a:avLst/>
            </a:prstGeom>
          </p:spPr>
          <p:txBody>
            <a:bodyPr wrap="none">
              <a:spAutoFit/>
            </a:bodyPr>
            <a:lstStyle/>
            <a:p>
              <a:r>
                <a:rPr lang="en-US" altLang="zh-CN" sz="4000" b="1">
                  <a:solidFill>
                    <a:srgbClr val="E966A0"/>
                  </a:solidFill>
                  <a:latin typeface="Century Gothic" panose="020B0502020202020204" pitchFamily="34" charset="0"/>
                  <a:cs typeface="Arial" panose="020B0604020202020204" pitchFamily="34" charset="0"/>
                </a:rPr>
                <a:t>Thanks for</a:t>
              </a:r>
            </a:p>
          </p:txBody>
        </p:sp>
        <p:sp>
          <p:nvSpPr>
            <p:cNvPr id="17" name="矩形 11"/>
            <p:cNvSpPr/>
            <p:nvPr/>
          </p:nvSpPr>
          <p:spPr>
            <a:xfrm>
              <a:off x="5254" y="2165"/>
              <a:ext cx="6096" cy="1113"/>
            </a:xfrm>
            <a:prstGeom prst="rect">
              <a:avLst/>
            </a:prstGeom>
          </p:spPr>
          <p:txBody>
            <a:bodyPr wrap="none">
              <a:spAutoFit/>
            </a:bodyPr>
            <a:lstStyle/>
            <a:p>
              <a:r>
                <a:rPr lang="en-IN" altLang="en-US" sz="4000" b="1">
                  <a:solidFill>
                    <a:srgbClr val="8585BF"/>
                  </a:solidFill>
                  <a:latin typeface="Century Gothic" panose="020B0502020202020204" pitchFamily="34" charset="0"/>
                  <a:cs typeface="Arial" panose="020B0604020202020204" pitchFamily="34" charset="0"/>
                </a:rPr>
                <a:t>y</a:t>
              </a:r>
              <a:r>
                <a:rPr lang="en-US" altLang="zh-CN" sz="4000" b="1">
                  <a:solidFill>
                    <a:srgbClr val="8585BF"/>
                  </a:solidFill>
                  <a:latin typeface="Century Gothic" panose="020B0502020202020204" pitchFamily="34" charset="0"/>
                  <a:cs typeface="Arial" panose="020B0604020202020204" pitchFamily="34" charset="0"/>
                </a:rPr>
                <a:t>our attention</a:t>
              </a:r>
              <a:r>
                <a:rPr lang="en-IN" altLang="en-US" sz="4000" b="1">
                  <a:solidFill>
                    <a:srgbClr val="8585BF"/>
                  </a:solidFill>
                  <a:latin typeface="Century Gothic" panose="020B0502020202020204" pitchFamily="34" charset="0"/>
                  <a:cs typeface="Arial" panose="020B0604020202020204" pitchFamily="34" charset="0"/>
                </a:rPr>
                <a:t>.!</a:t>
              </a:r>
            </a:p>
          </p:txBody>
        </p:sp>
      </p:grpSp>
      <p:sp>
        <p:nvSpPr>
          <p:cNvPr id="18" name="Text Box 17"/>
          <p:cNvSpPr txBox="1"/>
          <p:nvPr/>
        </p:nvSpPr>
        <p:spPr>
          <a:xfrm>
            <a:off x="5615305" y="2922270"/>
            <a:ext cx="6271895" cy="1274195"/>
          </a:xfrm>
          <a:prstGeom prst="rect">
            <a:avLst/>
          </a:prstGeom>
          <a:noFill/>
        </p:spPr>
        <p:txBody>
          <a:bodyPr wrap="square" rtlCol="0" anchor="t">
            <a:spAutoFit/>
          </a:bodyPr>
          <a:lstStyle/>
          <a:p>
            <a:pPr algn="ctr" fontAlgn="ctr">
              <a:lnSpc>
                <a:spcPct val="120000"/>
              </a:lnSpc>
              <a:spcBef>
                <a:spcPts val="0"/>
              </a:spcBef>
              <a:spcAft>
                <a:spcPts val="0"/>
              </a:spcAft>
              <a:buClrTx/>
              <a:buSzTx/>
              <a:buFont typeface="+mj-lt"/>
            </a:pPr>
            <a:r>
              <a:rPr lang="en-US" sz="3200" dirty="0"/>
              <a:t>"</a:t>
            </a:r>
            <a:r>
              <a:rPr lang="en-US" sz="3200" i="1" dirty="0"/>
              <a:t>A great website doesn’t just build traffic; it builds trust." </a:t>
            </a:r>
            <a:r>
              <a:rPr lang="en-US" sz="3200" dirty="0"/>
              <a:t>– Anonymous</a:t>
            </a:r>
            <a:endParaRPr lang="en-IN" sz="3000" dirty="0">
              <a:solidFill>
                <a:schemeClr val="tx1"/>
              </a:solidFill>
              <a:latin typeface="Bahnschrift" panose="020B0502040204020203" charset="0"/>
              <a:cs typeface="Bahnschrift" panose="020B0502040204020203"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7BB5181B-3479-45AF-B946-C259BBE1CF94}"/>
              </a:ext>
            </a:extLst>
          </p:cNvPr>
          <p:cNvSpPr/>
          <p:nvPr/>
        </p:nvSpPr>
        <p:spPr>
          <a:xfrm>
            <a:off x="166728" y="-2442514"/>
            <a:ext cx="3545826" cy="3545826"/>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5" name="椭圆 4">
            <a:extLst>
              <a:ext uri="{FF2B5EF4-FFF2-40B4-BE49-F238E27FC236}">
                <a16:creationId xmlns:a16="http://schemas.microsoft.com/office/drawing/2014/main" id="{9171D664-BD38-400B-BDCF-75D5FF487CFD}"/>
              </a:ext>
            </a:extLst>
          </p:cNvPr>
          <p:cNvSpPr/>
          <p:nvPr/>
        </p:nvSpPr>
        <p:spPr>
          <a:xfrm>
            <a:off x="4418127" y="145701"/>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 name="椭圆 5">
            <a:extLst>
              <a:ext uri="{FF2B5EF4-FFF2-40B4-BE49-F238E27FC236}">
                <a16:creationId xmlns:a16="http://schemas.microsoft.com/office/drawing/2014/main" id="{C5A8DEF0-D607-4C95-893D-BF3DC2D0F275}"/>
              </a:ext>
            </a:extLst>
          </p:cNvPr>
          <p:cNvSpPr/>
          <p:nvPr/>
        </p:nvSpPr>
        <p:spPr>
          <a:xfrm>
            <a:off x="2000305" y="5804551"/>
            <a:ext cx="3325569" cy="3325569"/>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6">
            <a:extLst>
              <a:ext uri="{FF2B5EF4-FFF2-40B4-BE49-F238E27FC236}">
                <a16:creationId xmlns:a16="http://schemas.microsoft.com/office/drawing/2014/main" id="{8BE52F58-FB21-4B3D-B8AD-DCB9CD80581C}"/>
              </a:ext>
            </a:extLst>
          </p:cNvPr>
          <p:cNvSpPr/>
          <p:nvPr/>
        </p:nvSpPr>
        <p:spPr>
          <a:xfrm>
            <a:off x="11205516"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矩形 15">
            <a:extLst>
              <a:ext uri="{FF2B5EF4-FFF2-40B4-BE49-F238E27FC236}">
                <a16:creationId xmlns:a16="http://schemas.microsoft.com/office/drawing/2014/main" id="{674E57FA-4A42-44CF-8324-5C446BF6B3AC}"/>
              </a:ext>
            </a:extLst>
          </p:cNvPr>
          <p:cNvSpPr/>
          <p:nvPr/>
        </p:nvSpPr>
        <p:spPr>
          <a:xfrm>
            <a:off x="406654" y="1144114"/>
            <a:ext cx="1907540" cy="768350"/>
          </a:xfrm>
          <a:prstGeom prst="rect">
            <a:avLst/>
          </a:prstGeom>
        </p:spPr>
        <p:txBody>
          <a:bodyPr wrap="none">
            <a:spAutoFit/>
          </a:bodyPr>
          <a:lstStyle/>
          <a:p>
            <a:r>
              <a:rPr lang="en-IN" altLang="en-US" sz="4400" dirty="0">
                <a:solidFill>
                  <a:srgbClr val="E966A0"/>
                </a:solidFill>
                <a:latin typeface="Century Gothic" panose="020B0502020202020204" pitchFamily="34" charset="0"/>
                <a:cs typeface="Arial" panose="020B0604020202020204" pitchFamily="34" charset="0"/>
              </a:rPr>
              <a:t>TASK</a:t>
            </a:r>
            <a:r>
              <a:rPr lang="en-US" altLang="zh-CN" sz="4400" dirty="0">
                <a:solidFill>
                  <a:srgbClr val="E966A0"/>
                </a:solidFill>
                <a:latin typeface="Century Gothic" panose="020B0502020202020204" pitchFamily="34" charset="0"/>
                <a:cs typeface="Arial" panose="020B0604020202020204" pitchFamily="34" charset="0"/>
              </a:rPr>
              <a:t> 2</a:t>
            </a:r>
          </a:p>
        </p:txBody>
      </p:sp>
      <p:sp>
        <p:nvSpPr>
          <p:cNvPr id="9" name="矩形 16">
            <a:extLst>
              <a:ext uri="{FF2B5EF4-FFF2-40B4-BE49-F238E27FC236}">
                <a16:creationId xmlns:a16="http://schemas.microsoft.com/office/drawing/2014/main" id="{41CE361C-B839-4C01-8A48-27C241BD4B0F}"/>
              </a:ext>
            </a:extLst>
          </p:cNvPr>
          <p:cNvSpPr/>
          <p:nvPr/>
        </p:nvSpPr>
        <p:spPr>
          <a:xfrm>
            <a:off x="354098" y="1880501"/>
            <a:ext cx="6083717" cy="1569660"/>
          </a:xfrm>
          <a:prstGeom prst="rect">
            <a:avLst/>
          </a:prstGeom>
        </p:spPr>
        <p:txBody>
          <a:bodyPr wrap="none">
            <a:spAutoFit/>
          </a:bodyPr>
          <a:lstStyle/>
          <a:p>
            <a:pPr algn="l"/>
            <a:r>
              <a:rPr lang="en-US" altLang="zh-CN" sz="4800" dirty="0">
                <a:solidFill>
                  <a:srgbClr val="8585BF"/>
                </a:solidFill>
                <a:latin typeface="Century Gothic" panose="020B0502020202020204" pitchFamily="34" charset="0"/>
                <a:cs typeface="Arial" panose="020B0604020202020204" pitchFamily="34" charset="0"/>
              </a:rPr>
              <a:t>Product and </a:t>
            </a:r>
            <a:br>
              <a:rPr lang="en-US" altLang="zh-CN" sz="4800" dirty="0">
                <a:solidFill>
                  <a:srgbClr val="8585BF"/>
                </a:solidFill>
                <a:latin typeface="Century Gothic" panose="020B0502020202020204" pitchFamily="34" charset="0"/>
                <a:cs typeface="Arial" panose="020B0604020202020204" pitchFamily="34" charset="0"/>
              </a:rPr>
            </a:br>
            <a:r>
              <a:rPr lang="en-US" altLang="zh-CN" sz="4800" dirty="0">
                <a:solidFill>
                  <a:srgbClr val="8585BF"/>
                </a:solidFill>
                <a:latin typeface="Century Gothic" panose="020B0502020202020204" pitchFamily="34" charset="0"/>
                <a:cs typeface="Arial" panose="020B0604020202020204" pitchFamily="34" charset="0"/>
              </a:rPr>
              <a:t>Service Descriptions</a:t>
            </a:r>
          </a:p>
        </p:txBody>
      </p:sp>
      <p:sp>
        <p:nvSpPr>
          <p:cNvPr id="10" name="文本框 17">
            <a:extLst>
              <a:ext uri="{FF2B5EF4-FFF2-40B4-BE49-F238E27FC236}">
                <a16:creationId xmlns:a16="http://schemas.microsoft.com/office/drawing/2014/main" id="{05D32BD0-42F4-411A-8C2D-AFAB5F5567EB}"/>
              </a:ext>
            </a:extLst>
          </p:cNvPr>
          <p:cNvSpPr txBox="1"/>
          <p:nvPr/>
        </p:nvSpPr>
        <p:spPr>
          <a:xfrm>
            <a:off x="389884" y="3498502"/>
            <a:ext cx="6012143" cy="1153521"/>
          </a:xfrm>
          <a:prstGeom prst="rect">
            <a:avLst/>
          </a:prstGeom>
          <a:noFill/>
        </p:spPr>
        <p:txBody>
          <a:bodyPr wrap="square" rtlCol="0">
            <a:spAutoFit/>
          </a:bodyPr>
          <a:lstStyle/>
          <a:p>
            <a:pPr>
              <a:lnSpc>
                <a:spcPct val="150000"/>
              </a:lnSpc>
            </a:pPr>
            <a:r>
              <a:rPr lang="en-US" altLang="zh-CN" sz="1600" dirty="0">
                <a:latin typeface="Century Gothic" panose="020B0502020202020204" pitchFamily="34" charset="0"/>
                <a:cs typeface="Century Gothic" panose="020B0502020202020204" pitchFamily="34" charset="0"/>
                <a:sym typeface="+mn-ea"/>
              </a:rPr>
              <a:t>From absolute </a:t>
            </a:r>
            <a:r>
              <a:rPr lang="en-US" altLang="zh-CN" sz="1600" b="1" dirty="0">
                <a:latin typeface="Century Gothic" panose="020B0502020202020204" pitchFamily="34" charset="0"/>
                <a:cs typeface="Century Gothic" panose="020B0502020202020204" pitchFamily="34" charset="0"/>
                <a:sym typeface="+mn-ea"/>
              </a:rPr>
              <a:t>POS systems </a:t>
            </a:r>
            <a:r>
              <a:rPr lang="en-US" altLang="zh-CN" sz="1600" dirty="0">
                <a:latin typeface="Century Gothic" panose="020B0502020202020204" pitchFamily="34" charset="0"/>
                <a:cs typeface="Century Gothic" panose="020B0502020202020204" pitchFamily="34" charset="0"/>
                <a:sym typeface="+mn-ea"/>
              </a:rPr>
              <a:t>to </a:t>
            </a:r>
            <a:r>
              <a:rPr lang="en-US" altLang="zh-CN" sz="1600" b="1" dirty="0">
                <a:latin typeface="Century Gothic" panose="020B0502020202020204" pitchFamily="34" charset="0"/>
                <a:cs typeface="Century Gothic" panose="020B0502020202020204" pitchFamily="34" charset="0"/>
                <a:sym typeface="+mn-ea"/>
              </a:rPr>
              <a:t>e-commerce integration</a:t>
            </a:r>
            <a:r>
              <a:rPr lang="en-US" altLang="zh-CN" sz="1600" dirty="0">
                <a:latin typeface="Century Gothic" panose="020B0502020202020204" pitchFamily="34" charset="0"/>
                <a:cs typeface="Century Gothic" panose="020B0502020202020204" pitchFamily="34" charset="0"/>
                <a:sym typeface="+mn-ea"/>
              </a:rPr>
              <a:t>, </a:t>
            </a:r>
            <a:r>
              <a:rPr lang="en-US" altLang="zh-CN" sz="1600" dirty="0" err="1">
                <a:latin typeface="Century Gothic" panose="020B0502020202020204" pitchFamily="34" charset="0"/>
                <a:cs typeface="Century Gothic" panose="020B0502020202020204" pitchFamily="34" charset="0"/>
                <a:sym typeface="+mn-ea"/>
              </a:rPr>
              <a:t>GoFrugal's</a:t>
            </a:r>
            <a:r>
              <a:rPr lang="en-US" altLang="zh-CN" sz="1600" dirty="0">
                <a:latin typeface="Century Gothic" panose="020B0502020202020204" pitchFamily="34" charset="0"/>
                <a:cs typeface="Century Gothic" panose="020B0502020202020204" pitchFamily="34" charset="0"/>
                <a:sym typeface="+mn-ea"/>
              </a:rPr>
              <a:t> innovative suite of products and services empowers businesses with efficiency and growth.</a:t>
            </a:r>
          </a:p>
        </p:txBody>
      </p:sp>
      <p:pic>
        <p:nvPicPr>
          <p:cNvPr id="13" name="Picture 12">
            <a:extLst>
              <a:ext uri="{FF2B5EF4-FFF2-40B4-BE49-F238E27FC236}">
                <a16:creationId xmlns:a16="http://schemas.microsoft.com/office/drawing/2014/main" id="{2DF9F4CB-74DC-4808-A0E6-7A0FB782EE8F}"/>
              </a:ext>
            </a:extLst>
          </p:cNvPr>
          <p:cNvPicPr>
            <a:picLocks noChangeAspect="1"/>
          </p:cNvPicPr>
          <p:nvPr/>
        </p:nvPicPr>
        <p:blipFill>
          <a:blip r:embed="rId2" cstate="print">
            <a:alphaModFix amt="85000"/>
            <a:extLst>
              <a:ext uri="{28A0092B-C50C-407E-A947-70E740481C1C}">
                <a14:useLocalDpi xmlns:a14="http://schemas.microsoft.com/office/drawing/2010/main" val="0"/>
              </a:ext>
            </a:extLst>
          </a:blip>
          <a:stretch>
            <a:fillRect/>
          </a:stretch>
        </p:blipFill>
        <p:spPr>
          <a:xfrm>
            <a:off x="5072122" y="902624"/>
            <a:ext cx="7209525" cy="5447197"/>
          </a:xfrm>
          <a:prstGeom prst="rect">
            <a:avLst/>
          </a:prstGeom>
        </p:spPr>
      </p:pic>
    </p:spTree>
    <p:extLst>
      <p:ext uri="{BB962C8B-B14F-4D97-AF65-F5344CB8AC3E}">
        <p14:creationId xmlns:p14="http://schemas.microsoft.com/office/powerpoint/2010/main" val="921846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椭圆 7">
            <a:extLst>
              <a:ext uri="{FF2B5EF4-FFF2-40B4-BE49-F238E27FC236}">
                <a16:creationId xmlns:a16="http://schemas.microsoft.com/office/drawing/2014/main" id="{2E1AF116-8FA5-4743-ACCB-48A203950B0A}"/>
              </a:ext>
            </a:extLst>
          </p:cNvPr>
          <p:cNvSpPr/>
          <p:nvPr/>
        </p:nvSpPr>
        <p:spPr>
          <a:xfrm flipH="1">
            <a:off x="4347116" y="6199939"/>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34" name="Text Box 10">
            <a:extLst>
              <a:ext uri="{FF2B5EF4-FFF2-40B4-BE49-F238E27FC236}">
                <a16:creationId xmlns:a16="http://schemas.microsoft.com/office/drawing/2014/main" id="{10861656-6270-48F2-8D6D-BE65A5C42FA7}"/>
              </a:ext>
            </a:extLst>
          </p:cNvPr>
          <p:cNvSpPr txBox="1"/>
          <p:nvPr/>
        </p:nvSpPr>
        <p:spPr>
          <a:xfrm>
            <a:off x="986304" y="4541951"/>
            <a:ext cx="4103854" cy="1815882"/>
          </a:xfrm>
          <a:prstGeom prst="rect">
            <a:avLst/>
          </a:prstGeom>
          <a:noFill/>
        </p:spPr>
        <p:txBody>
          <a:bodyPr wrap="square" rtlCol="0">
            <a:spAutoFit/>
          </a:bodyPr>
          <a:lstStyle/>
          <a:p>
            <a:r>
              <a:rPr lang="en-US" sz="1600" b="1" dirty="0">
                <a:latin typeface="Century Gothic" panose="020B0502020202020204" charset="0"/>
                <a:cs typeface="Century Gothic" panose="020B0502020202020204" charset="0"/>
              </a:rPr>
              <a:t>Retail POS (Point of Sale):</a:t>
            </a:r>
          </a:p>
          <a:p>
            <a:r>
              <a:rPr lang="en-US" sz="1600" dirty="0">
                <a:latin typeface="Century Gothic" panose="020B0502020202020204" charset="0"/>
                <a:cs typeface="Century Gothic" panose="020B0502020202020204" charset="0"/>
              </a:rPr>
              <a:t>Streamline retail operations with </a:t>
            </a:r>
            <a:r>
              <a:rPr lang="en-US" sz="1600" dirty="0" err="1">
                <a:latin typeface="Century Gothic" panose="020B0502020202020204" charset="0"/>
                <a:cs typeface="Century Gothic" panose="020B0502020202020204" charset="0"/>
              </a:rPr>
              <a:t>Gofrugal’s</a:t>
            </a:r>
            <a:r>
              <a:rPr lang="en-US" sz="1600" dirty="0">
                <a:latin typeface="Century Gothic" panose="020B0502020202020204" charset="0"/>
                <a:cs typeface="Century Gothic" panose="020B0502020202020204" charset="0"/>
              </a:rPr>
              <a:t> POS, offering automated billing, inventory tracking, and real-time business insights. Supports multi-store management and integrates seamlessly with payment gateways.</a:t>
            </a:r>
          </a:p>
        </p:txBody>
      </p:sp>
      <p:sp>
        <p:nvSpPr>
          <p:cNvPr id="36" name="TextBox 35">
            <a:extLst>
              <a:ext uri="{FF2B5EF4-FFF2-40B4-BE49-F238E27FC236}">
                <a16:creationId xmlns:a16="http://schemas.microsoft.com/office/drawing/2014/main" id="{9F646894-7BD3-4661-AD2B-A3C99CC53AC1}"/>
              </a:ext>
            </a:extLst>
          </p:cNvPr>
          <p:cNvSpPr txBox="1"/>
          <p:nvPr/>
        </p:nvSpPr>
        <p:spPr>
          <a:xfrm>
            <a:off x="7379739" y="1159570"/>
            <a:ext cx="3948659" cy="1858991"/>
          </a:xfrm>
          <a:prstGeom prst="rect">
            <a:avLst/>
          </a:prstGeom>
          <a:noFill/>
        </p:spPr>
        <p:txBody>
          <a:bodyPr wrap="square">
            <a:spAutoFit/>
          </a:bodyPr>
          <a:lstStyle/>
          <a:p>
            <a:r>
              <a:rPr lang="en-US" sz="1600" b="1" dirty="0">
                <a:latin typeface="Century Gothic" panose="020B0502020202020204" charset="0"/>
                <a:cs typeface="Century Gothic" panose="020B0502020202020204" charset="0"/>
              </a:rPr>
              <a:t>Restaurant POS:</a:t>
            </a:r>
          </a:p>
          <a:p>
            <a:r>
              <a:rPr lang="en-US" sz="1600" dirty="0">
                <a:latin typeface="Century Gothic" panose="020B0502020202020204" charset="0"/>
                <a:cs typeface="Century Gothic" panose="020B0502020202020204" charset="0"/>
              </a:rPr>
              <a:t>Simplify restaurant management with tools for real-time menu updates, customizable billing, and delivery app integration. Boost efficiency with recipe cost analysis and wastage management.</a:t>
            </a:r>
          </a:p>
        </p:txBody>
      </p:sp>
      <p:pic>
        <p:nvPicPr>
          <p:cNvPr id="46" name="Picture 45">
            <a:extLst>
              <a:ext uri="{FF2B5EF4-FFF2-40B4-BE49-F238E27FC236}">
                <a16:creationId xmlns:a16="http://schemas.microsoft.com/office/drawing/2014/main" id="{2A859120-5ECB-4C07-BAEB-E8D20BC7DC7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09" b="3698"/>
          <a:stretch/>
        </p:blipFill>
        <p:spPr>
          <a:xfrm>
            <a:off x="101600" y="757395"/>
            <a:ext cx="6991438" cy="3736830"/>
          </a:xfrm>
          <a:prstGeom prst="round1Rect">
            <a:avLst/>
          </a:prstGeom>
          <a:ln w="28575">
            <a:solidFill>
              <a:srgbClr val="B113EB"/>
            </a:solidFill>
          </a:ln>
          <a:effectLst>
            <a:outerShdw blurRad="63500" sx="102000" sy="102000" algn="ctr" rotWithShape="0">
              <a:prstClr val="black">
                <a:alpha val="40000"/>
              </a:prstClr>
            </a:outerShdw>
          </a:effectLst>
        </p:spPr>
      </p:pic>
      <p:sp>
        <p:nvSpPr>
          <p:cNvPr id="57" name="Arc 56">
            <a:extLst>
              <a:ext uri="{FF2B5EF4-FFF2-40B4-BE49-F238E27FC236}">
                <a16:creationId xmlns:a16="http://schemas.microsoft.com/office/drawing/2014/main" id="{BC69E85A-D2BE-42B8-B287-A780648D1CD1}"/>
              </a:ext>
            </a:extLst>
          </p:cNvPr>
          <p:cNvSpPr/>
          <p:nvPr/>
        </p:nvSpPr>
        <p:spPr>
          <a:xfrm rot="18318064" flipH="1">
            <a:off x="155951" y="3740408"/>
            <a:ext cx="1311737" cy="1060644"/>
          </a:xfrm>
          <a:custGeom>
            <a:avLst/>
            <a:gdLst>
              <a:gd name="connsiteX0" fmla="*/ 1082039 w 2164078"/>
              <a:gd name="connsiteY0" fmla="*/ 0 h 1815882"/>
              <a:gd name="connsiteX1" fmla="*/ 2164078 w 2164078"/>
              <a:gd name="connsiteY1" fmla="*/ 907941 h 1815882"/>
              <a:gd name="connsiteX2" fmla="*/ 1082039 w 2164078"/>
              <a:gd name="connsiteY2" fmla="*/ 907941 h 1815882"/>
              <a:gd name="connsiteX3" fmla="*/ 1082039 w 2164078"/>
              <a:gd name="connsiteY3" fmla="*/ 0 h 1815882"/>
              <a:gd name="connsiteX0" fmla="*/ 1082039 w 2164078"/>
              <a:gd name="connsiteY0" fmla="*/ 0 h 1815882"/>
              <a:gd name="connsiteX1" fmla="*/ 2164078 w 2164078"/>
              <a:gd name="connsiteY1" fmla="*/ 907941 h 1815882"/>
              <a:gd name="connsiteX0" fmla="*/ 0 w 1082039"/>
              <a:gd name="connsiteY0" fmla="*/ 0 h 1060644"/>
              <a:gd name="connsiteX1" fmla="*/ 1082039 w 1082039"/>
              <a:gd name="connsiteY1" fmla="*/ 907941 h 1060644"/>
              <a:gd name="connsiteX2" fmla="*/ 0 w 1082039"/>
              <a:gd name="connsiteY2" fmla="*/ 907941 h 1060644"/>
              <a:gd name="connsiteX3" fmla="*/ 0 w 1082039"/>
              <a:gd name="connsiteY3" fmla="*/ 0 h 1060644"/>
              <a:gd name="connsiteX0" fmla="*/ 0 w 1082039"/>
              <a:gd name="connsiteY0" fmla="*/ 0 h 1060644"/>
              <a:gd name="connsiteX1" fmla="*/ 998813 w 1082039"/>
              <a:gd name="connsiteY1" fmla="*/ 1060644 h 1060644"/>
              <a:gd name="connsiteX0" fmla="*/ 229698 w 1311737"/>
              <a:gd name="connsiteY0" fmla="*/ 0 h 1060644"/>
              <a:gd name="connsiteX1" fmla="*/ 1311737 w 1311737"/>
              <a:gd name="connsiteY1" fmla="*/ 907941 h 1060644"/>
              <a:gd name="connsiteX2" fmla="*/ 229698 w 1311737"/>
              <a:gd name="connsiteY2" fmla="*/ 907941 h 1060644"/>
              <a:gd name="connsiteX3" fmla="*/ 229698 w 1311737"/>
              <a:gd name="connsiteY3" fmla="*/ 0 h 1060644"/>
              <a:gd name="connsiteX0" fmla="*/ 0 w 1311737"/>
              <a:gd name="connsiteY0" fmla="*/ 148584 h 1060644"/>
              <a:gd name="connsiteX1" fmla="*/ 1228511 w 1311737"/>
              <a:gd name="connsiteY1" fmla="*/ 1060644 h 1060644"/>
              <a:gd name="connsiteX0" fmla="*/ 229698 w 1311737"/>
              <a:gd name="connsiteY0" fmla="*/ 0 h 1060644"/>
              <a:gd name="connsiteX1" fmla="*/ 1311737 w 1311737"/>
              <a:gd name="connsiteY1" fmla="*/ 907941 h 1060644"/>
              <a:gd name="connsiteX2" fmla="*/ 229698 w 1311737"/>
              <a:gd name="connsiteY2" fmla="*/ 907941 h 1060644"/>
              <a:gd name="connsiteX3" fmla="*/ 229698 w 1311737"/>
              <a:gd name="connsiteY3" fmla="*/ 0 h 1060644"/>
              <a:gd name="connsiteX0" fmla="*/ 0 w 1311737"/>
              <a:gd name="connsiteY0" fmla="*/ 148584 h 1060644"/>
              <a:gd name="connsiteX1" fmla="*/ 1228511 w 1311737"/>
              <a:gd name="connsiteY1" fmla="*/ 1060644 h 1060644"/>
            </a:gdLst>
            <a:ahLst/>
            <a:cxnLst>
              <a:cxn ang="0">
                <a:pos x="connsiteX0" y="connsiteY0"/>
              </a:cxn>
              <a:cxn ang="0">
                <a:pos x="connsiteX1" y="connsiteY1"/>
              </a:cxn>
            </a:cxnLst>
            <a:rect l="l" t="t" r="r" b="b"/>
            <a:pathLst>
              <a:path w="1311737" h="1060644" stroke="0" extrusionOk="0">
                <a:moveTo>
                  <a:pt x="229698" y="0"/>
                </a:moveTo>
                <a:cubicBezTo>
                  <a:pt x="827292" y="0"/>
                  <a:pt x="1311737" y="406499"/>
                  <a:pt x="1311737" y="907941"/>
                </a:cubicBezTo>
                <a:lnTo>
                  <a:pt x="229698" y="907941"/>
                </a:lnTo>
                <a:lnTo>
                  <a:pt x="229698" y="0"/>
                </a:lnTo>
                <a:close/>
              </a:path>
              <a:path w="1311737" h="1060644" fill="none">
                <a:moveTo>
                  <a:pt x="0" y="148584"/>
                </a:moveTo>
                <a:cubicBezTo>
                  <a:pt x="1104629" y="-338936"/>
                  <a:pt x="1228511" y="559202"/>
                  <a:pt x="1228511" y="1060644"/>
                </a:cubicBezTo>
              </a:path>
            </a:pathLst>
          </a:custGeom>
          <a:ln w="38100">
            <a:solidFill>
              <a:srgbClr val="B113EB"/>
            </a:solidFill>
            <a:headEnd type="none" w="med" len="med"/>
            <a:tailEnd type="arrow"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8" name="Arc 56">
            <a:extLst>
              <a:ext uri="{FF2B5EF4-FFF2-40B4-BE49-F238E27FC236}">
                <a16:creationId xmlns:a16="http://schemas.microsoft.com/office/drawing/2014/main" id="{C8573EA7-CAB5-487F-8D44-D6E5D99641A1}"/>
              </a:ext>
            </a:extLst>
          </p:cNvPr>
          <p:cNvSpPr/>
          <p:nvPr/>
        </p:nvSpPr>
        <p:spPr>
          <a:xfrm rot="18318064" flipV="1">
            <a:off x="10844830" y="1807267"/>
            <a:ext cx="1264099" cy="1189503"/>
          </a:xfrm>
          <a:custGeom>
            <a:avLst/>
            <a:gdLst>
              <a:gd name="connsiteX0" fmla="*/ 1082039 w 2164078"/>
              <a:gd name="connsiteY0" fmla="*/ 0 h 1815882"/>
              <a:gd name="connsiteX1" fmla="*/ 2164078 w 2164078"/>
              <a:gd name="connsiteY1" fmla="*/ 907941 h 1815882"/>
              <a:gd name="connsiteX2" fmla="*/ 1082039 w 2164078"/>
              <a:gd name="connsiteY2" fmla="*/ 907941 h 1815882"/>
              <a:gd name="connsiteX3" fmla="*/ 1082039 w 2164078"/>
              <a:gd name="connsiteY3" fmla="*/ 0 h 1815882"/>
              <a:gd name="connsiteX0" fmla="*/ 1082039 w 2164078"/>
              <a:gd name="connsiteY0" fmla="*/ 0 h 1815882"/>
              <a:gd name="connsiteX1" fmla="*/ 2164078 w 2164078"/>
              <a:gd name="connsiteY1" fmla="*/ 907941 h 1815882"/>
              <a:gd name="connsiteX0" fmla="*/ 0 w 1082039"/>
              <a:gd name="connsiteY0" fmla="*/ 0 h 1060644"/>
              <a:gd name="connsiteX1" fmla="*/ 1082039 w 1082039"/>
              <a:gd name="connsiteY1" fmla="*/ 907941 h 1060644"/>
              <a:gd name="connsiteX2" fmla="*/ 0 w 1082039"/>
              <a:gd name="connsiteY2" fmla="*/ 907941 h 1060644"/>
              <a:gd name="connsiteX3" fmla="*/ 0 w 1082039"/>
              <a:gd name="connsiteY3" fmla="*/ 0 h 1060644"/>
              <a:gd name="connsiteX0" fmla="*/ 0 w 1082039"/>
              <a:gd name="connsiteY0" fmla="*/ 0 h 1060644"/>
              <a:gd name="connsiteX1" fmla="*/ 998813 w 1082039"/>
              <a:gd name="connsiteY1" fmla="*/ 1060644 h 1060644"/>
              <a:gd name="connsiteX0" fmla="*/ 229698 w 1311737"/>
              <a:gd name="connsiteY0" fmla="*/ 0 h 1060644"/>
              <a:gd name="connsiteX1" fmla="*/ 1311737 w 1311737"/>
              <a:gd name="connsiteY1" fmla="*/ 907941 h 1060644"/>
              <a:gd name="connsiteX2" fmla="*/ 229698 w 1311737"/>
              <a:gd name="connsiteY2" fmla="*/ 907941 h 1060644"/>
              <a:gd name="connsiteX3" fmla="*/ 229698 w 1311737"/>
              <a:gd name="connsiteY3" fmla="*/ 0 h 1060644"/>
              <a:gd name="connsiteX0" fmla="*/ 0 w 1311737"/>
              <a:gd name="connsiteY0" fmla="*/ 148584 h 1060644"/>
              <a:gd name="connsiteX1" fmla="*/ 1228511 w 1311737"/>
              <a:gd name="connsiteY1" fmla="*/ 1060644 h 1060644"/>
              <a:gd name="connsiteX0" fmla="*/ 229698 w 1311737"/>
              <a:gd name="connsiteY0" fmla="*/ 0 h 1060644"/>
              <a:gd name="connsiteX1" fmla="*/ 1311737 w 1311737"/>
              <a:gd name="connsiteY1" fmla="*/ 907941 h 1060644"/>
              <a:gd name="connsiteX2" fmla="*/ 229698 w 1311737"/>
              <a:gd name="connsiteY2" fmla="*/ 907941 h 1060644"/>
              <a:gd name="connsiteX3" fmla="*/ 229698 w 1311737"/>
              <a:gd name="connsiteY3" fmla="*/ 0 h 1060644"/>
              <a:gd name="connsiteX0" fmla="*/ 0 w 1311737"/>
              <a:gd name="connsiteY0" fmla="*/ 148584 h 1060644"/>
              <a:gd name="connsiteX1" fmla="*/ 1228511 w 1311737"/>
              <a:gd name="connsiteY1" fmla="*/ 1060644 h 1060644"/>
              <a:gd name="connsiteX0" fmla="*/ 229698 w 1311737"/>
              <a:gd name="connsiteY0" fmla="*/ 0 h 1147735"/>
              <a:gd name="connsiteX1" fmla="*/ 1311737 w 1311737"/>
              <a:gd name="connsiteY1" fmla="*/ 907941 h 1147735"/>
              <a:gd name="connsiteX2" fmla="*/ 229698 w 1311737"/>
              <a:gd name="connsiteY2" fmla="*/ 907941 h 1147735"/>
              <a:gd name="connsiteX3" fmla="*/ 229698 w 1311737"/>
              <a:gd name="connsiteY3" fmla="*/ 0 h 1147735"/>
              <a:gd name="connsiteX0" fmla="*/ 0 w 1311737"/>
              <a:gd name="connsiteY0" fmla="*/ 148584 h 1147735"/>
              <a:gd name="connsiteX1" fmla="*/ 1017456 w 1311737"/>
              <a:gd name="connsiteY1" fmla="*/ 1147735 h 1147735"/>
              <a:gd name="connsiteX0" fmla="*/ 182060 w 1264099"/>
              <a:gd name="connsiteY0" fmla="*/ 157758 h 1305493"/>
              <a:gd name="connsiteX1" fmla="*/ 1264099 w 1264099"/>
              <a:gd name="connsiteY1" fmla="*/ 1065699 h 1305493"/>
              <a:gd name="connsiteX2" fmla="*/ 182060 w 1264099"/>
              <a:gd name="connsiteY2" fmla="*/ 1065699 h 1305493"/>
              <a:gd name="connsiteX3" fmla="*/ 182060 w 1264099"/>
              <a:gd name="connsiteY3" fmla="*/ 157758 h 1305493"/>
              <a:gd name="connsiteX0" fmla="*/ 0 w 1264099"/>
              <a:gd name="connsiteY0" fmla="*/ 115990 h 1305493"/>
              <a:gd name="connsiteX1" fmla="*/ 969818 w 1264099"/>
              <a:gd name="connsiteY1" fmla="*/ 1305493 h 1305493"/>
              <a:gd name="connsiteX0" fmla="*/ 182060 w 1264099"/>
              <a:gd name="connsiteY0" fmla="*/ 41768 h 1189503"/>
              <a:gd name="connsiteX1" fmla="*/ 1264099 w 1264099"/>
              <a:gd name="connsiteY1" fmla="*/ 949709 h 1189503"/>
              <a:gd name="connsiteX2" fmla="*/ 182060 w 1264099"/>
              <a:gd name="connsiteY2" fmla="*/ 949709 h 1189503"/>
              <a:gd name="connsiteX3" fmla="*/ 182060 w 1264099"/>
              <a:gd name="connsiteY3" fmla="*/ 41768 h 1189503"/>
              <a:gd name="connsiteX0" fmla="*/ 0 w 1264099"/>
              <a:gd name="connsiteY0" fmla="*/ 0 h 1189503"/>
              <a:gd name="connsiteX1" fmla="*/ 969818 w 1264099"/>
              <a:gd name="connsiteY1" fmla="*/ 1189503 h 1189503"/>
            </a:gdLst>
            <a:ahLst/>
            <a:cxnLst>
              <a:cxn ang="0">
                <a:pos x="connsiteX0" y="connsiteY0"/>
              </a:cxn>
              <a:cxn ang="0">
                <a:pos x="connsiteX1" y="connsiteY1"/>
              </a:cxn>
            </a:cxnLst>
            <a:rect l="l" t="t" r="r" b="b"/>
            <a:pathLst>
              <a:path w="1264099" h="1189503" stroke="0" extrusionOk="0">
                <a:moveTo>
                  <a:pt x="182060" y="41768"/>
                </a:moveTo>
                <a:cubicBezTo>
                  <a:pt x="779654" y="41768"/>
                  <a:pt x="1264099" y="448267"/>
                  <a:pt x="1264099" y="949709"/>
                </a:cubicBezTo>
                <a:lnTo>
                  <a:pt x="182060" y="949709"/>
                </a:lnTo>
                <a:lnTo>
                  <a:pt x="182060" y="41768"/>
                </a:lnTo>
                <a:close/>
              </a:path>
              <a:path w="1264099" h="1189503" fill="none">
                <a:moveTo>
                  <a:pt x="0" y="0"/>
                </a:moveTo>
                <a:cubicBezTo>
                  <a:pt x="1403189" y="22657"/>
                  <a:pt x="969818" y="688061"/>
                  <a:pt x="969818" y="1189503"/>
                </a:cubicBezTo>
              </a:path>
            </a:pathLst>
          </a:custGeom>
          <a:ln w="38100">
            <a:solidFill>
              <a:srgbClr val="B113EB"/>
            </a:solidFill>
            <a:headEnd type="none" w="med" len="med"/>
            <a:tailEnd type="arrow"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48" name="Picture 47">
            <a:extLst>
              <a:ext uri="{FF2B5EF4-FFF2-40B4-BE49-F238E27FC236}">
                <a16:creationId xmlns:a16="http://schemas.microsoft.com/office/drawing/2014/main" id="{F80A9AB1-D629-484B-9E73-2921AF5AE2FC}"/>
              </a:ext>
            </a:extLst>
          </p:cNvPr>
          <p:cNvPicPr>
            <a:picLocks noChangeAspect="1"/>
          </p:cNvPicPr>
          <p:nvPr/>
        </p:nvPicPr>
        <p:blipFill rotWithShape="1">
          <a:blip r:embed="rId3">
            <a:extLst>
              <a:ext uri="{28A0092B-C50C-407E-A947-70E740481C1C}">
                <a14:useLocalDpi xmlns:a14="http://schemas.microsoft.com/office/drawing/2010/main" val="0"/>
              </a:ext>
            </a:extLst>
          </a:blip>
          <a:srcRect t="17734" b="16555"/>
          <a:stretch/>
        </p:blipFill>
        <p:spPr>
          <a:xfrm>
            <a:off x="6253426" y="3009767"/>
            <a:ext cx="5682357" cy="3587153"/>
          </a:xfrm>
          <a:prstGeom prst="round1Rect">
            <a:avLst/>
          </a:prstGeom>
          <a:ln w="28575">
            <a:solidFill>
              <a:srgbClr val="B113EB"/>
            </a:solidFill>
          </a:ln>
          <a:effectLst>
            <a:outerShdw blurRad="63500" sx="102000" sy="102000" algn="ctr" rotWithShape="0">
              <a:prstClr val="black">
                <a:alpha val="40000"/>
              </a:prstClr>
            </a:outerShdw>
          </a:effectLst>
        </p:spPr>
      </p:pic>
      <p:sp>
        <p:nvSpPr>
          <p:cNvPr id="64" name="椭圆 5">
            <a:extLst>
              <a:ext uri="{FF2B5EF4-FFF2-40B4-BE49-F238E27FC236}">
                <a16:creationId xmlns:a16="http://schemas.microsoft.com/office/drawing/2014/main" id="{6E50FA52-33B8-40A7-AE6B-DC390A735DA3}"/>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5" name="椭圆 6">
            <a:extLst>
              <a:ext uri="{FF2B5EF4-FFF2-40B4-BE49-F238E27FC236}">
                <a16:creationId xmlns:a16="http://schemas.microsoft.com/office/drawing/2014/main" id="{6ED05C24-024D-4F61-B525-DAEB649BFD06}"/>
              </a:ext>
            </a:extLst>
          </p:cNvPr>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7" name="椭圆 8">
            <a:extLst>
              <a:ext uri="{FF2B5EF4-FFF2-40B4-BE49-F238E27FC236}">
                <a16:creationId xmlns:a16="http://schemas.microsoft.com/office/drawing/2014/main" id="{4DC8B527-1801-4F6B-A1B9-4D02805601AF}"/>
              </a:ext>
            </a:extLst>
          </p:cNvPr>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Tree>
    <p:extLst>
      <p:ext uri="{BB962C8B-B14F-4D97-AF65-F5344CB8AC3E}">
        <p14:creationId xmlns:p14="http://schemas.microsoft.com/office/powerpoint/2010/main" val="1030163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5">
            <a:extLst>
              <a:ext uri="{FF2B5EF4-FFF2-40B4-BE49-F238E27FC236}">
                <a16:creationId xmlns:a16="http://schemas.microsoft.com/office/drawing/2014/main" id="{8DDFD4CB-AC2C-4490-898E-D8F7B31EEEB3}"/>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9" name="椭圆 6">
            <a:extLst>
              <a:ext uri="{FF2B5EF4-FFF2-40B4-BE49-F238E27FC236}">
                <a16:creationId xmlns:a16="http://schemas.microsoft.com/office/drawing/2014/main" id="{FD040643-EF58-4BE8-9DA3-09643AC9122A}"/>
              </a:ext>
            </a:extLst>
          </p:cNvPr>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20" name="椭圆 7">
            <a:extLst>
              <a:ext uri="{FF2B5EF4-FFF2-40B4-BE49-F238E27FC236}">
                <a16:creationId xmlns:a16="http://schemas.microsoft.com/office/drawing/2014/main" id="{CD8C705A-8CAE-4C2C-97BF-01DFA38DBCBB}"/>
              </a:ext>
            </a:extLst>
          </p:cNvPr>
          <p:cNvSpPr/>
          <p:nvPr/>
        </p:nvSpPr>
        <p:spPr>
          <a:xfrm flipH="1">
            <a:off x="10725083" y="5533323"/>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21" name="椭圆 8">
            <a:extLst>
              <a:ext uri="{FF2B5EF4-FFF2-40B4-BE49-F238E27FC236}">
                <a16:creationId xmlns:a16="http://schemas.microsoft.com/office/drawing/2014/main" id="{31FB1752-FF8E-4B48-A7E0-98A50FDAA225}"/>
              </a:ext>
            </a:extLst>
          </p:cNvPr>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pic>
        <p:nvPicPr>
          <p:cNvPr id="4" name="Picture 3">
            <a:extLst>
              <a:ext uri="{FF2B5EF4-FFF2-40B4-BE49-F238E27FC236}">
                <a16:creationId xmlns:a16="http://schemas.microsoft.com/office/drawing/2014/main" id="{D8BED772-135D-45C9-A4BF-847C44001718}"/>
              </a:ext>
            </a:extLst>
          </p:cNvPr>
          <p:cNvPicPr>
            <a:picLocks noChangeAspect="1"/>
          </p:cNvPicPr>
          <p:nvPr/>
        </p:nvPicPr>
        <p:blipFill rotWithShape="1">
          <a:blip r:embed="rId2">
            <a:extLst>
              <a:ext uri="{28A0092B-C50C-407E-A947-70E740481C1C}">
                <a14:useLocalDpi xmlns:a14="http://schemas.microsoft.com/office/drawing/2010/main" val="0"/>
              </a:ext>
            </a:extLst>
          </a:blip>
          <a:srcRect l="2588" t="2686" r="2711" b="1517"/>
          <a:stretch/>
        </p:blipFill>
        <p:spPr>
          <a:xfrm>
            <a:off x="8140054" y="135145"/>
            <a:ext cx="3761275" cy="2963814"/>
          </a:xfrm>
          <a:prstGeom prst="round1Rect">
            <a:avLst/>
          </a:prstGeom>
          <a:ln w="28575">
            <a:solidFill>
              <a:srgbClr val="B113EB"/>
            </a:solidFill>
          </a:ln>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05A85A79-8EB2-4B26-BD09-08A590EEA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7095" y="3223247"/>
            <a:ext cx="3979372" cy="2832539"/>
          </a:xfrm>
          <a:prstGeom prst="round1Rect">
            <a:avLst/>
          </a:prstGeom>
          <a:ln w="28575">
            <a:solidFill>
              <a:srgbClr val="B113EB"/>
            </a:solidFill>
          </a:ln>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3493FCCD-34DE-4986-9C4F-8BAA04E6ABFC}"/>
              </a:ext>
            </a:extLst>
          </p:cNvPr>
          <p:cNvSpPr txBox="1"/>
          <p:nvPr/>
        </p:nvSpPr>
        <p:spPr>
          <a:xfrm>
            <a:off x="8534400" y="3260522"/>
            <a:ext cx="3515360" cy="2062103"/>
          </a:xfrm>
          <a:prstGeom prst="rect">
            <a:avLst/>
          </a:prstGeom>
          <a:noFill/>
        </p:spPr>
        <p:txBody>
          <a:bodyPr wrap="square">
            <a:spAutoFit/>
          </a:bodyPr>
          <a:lstStyle/>
          <a:p>
            <a:r>
              <a:rPr lang="en-US" sz="1600" b="1" dirty="0">
                <a:latin typeface="Century Gothic" panose="020B0502020202020204" charset="0"/>
                <a:cs typeface="Century Gothic" panose="020B0502020202020204" charset="0"/>
              </a:rPr>
              <a:t>E-commerce Integration:</a:t>
            </a:r>
          </a:p>
          <a:p>
            <a:r>
              <a:rPr lang="en-US" sz="1600" dirty="0">
                <a:latin typeface="Century Gothic" panose="020B0502020202020204" charset="0"/>
                <a:cs typeface="Century Gothic" panose="020B0502020202020204" charset="0"/>
              </a:rPr>
              <a:t>Merge physical and online stores effortlessly. Sync inventory and orders across channels, integrate with Shopify and WooCommerce, and deliver a seamless omnichannel experience.</a:t>
            </a:r>
          </a:p>
        </p:txBody>
      </p:sp>
      <p:sp>
        <p:nvSpPr>
          <p:cNvPr id="7" name="TextBox 6">
            <a:extLst>
              <a:ext uri="{FF2B5EF4-FFF2-40B4-BE49-F238E27FC236}">
                <a16:creationId xmlns:a16="http://schemas.microsoft.com/office/drawing/2014/main" id="{6CD02E5B-DD81-4C7D-8827-8E9E1D159D23}"/>
              </a:ext>
            </a:extLst>
          </p:cNvPr>
          <p:cNvSpPr txBox="1"/>
          <p:nvPr/>
        </p:nvSpPr>
        <p:spPr>
          <a:xfrm>
            <a:off x="1391920" y="6005904"/>
            <a:ext cx="9591040" cy="830997"/>
          </a:xfrm>
          <a:prstGeom prst="rect">
            <a:avLst/>
          </a:prstGeom>
          <a:noFill/>
        </p:spPr>
        <p:txBody>
          <a:bodyPr wrap="square">
            <a:spAutoFit/>
          </a:bodyPr>
          <a:lstStyle/>
          <a:p>
            <a:r>
              <a:rPr lang="en-US" sz="1600" b="1" dirty="0" err="1">
                <a:latin typeface="Century Gothic" panose="020B0502020202020204" charset="0"/>
                <a:cs typeface="Century Gothic" panose="020B0502020202020204" charset="0"/>
              </a:rPr>
              <a:t>OrderEasy</a:t>
            </a:r>
            <a:r>
              <a:rPr lang="en-US" sz="1600" b="1" dirty="0">
                <a:latin typeface="Century Gothic" panose="020B0502020202020204" charset="0"/>
                <a:cs typeface="Century Gothic" panose="020B0502020202020204" charset="0"/>
              </a:rPr>
              <a:t> Mobile App:</a:t>
            </a:r>
          </a:p>
          <a:p>
            <a:r>
              <a:rPr lang="en-US" sz="1600" dirty="0">
                <a:latin typeface="Century Gothic" panose="020B0502020202020204" charset="0"/>
                <a:cs typeface="Century Gothic" panose="020B0502020202020204" charset="0"/>
              </a:rPr>
              <a:t>Offer personalized customer experiences with this mobile app for placing orders, tracking deliveries, and making payments. Designed for enhanced engagement in a digital-first world.</a:t>
            </a:r>
          </a:p>
        </p:txBody>
      </p:sp>
      <p:sp>
        <p:nvSpPr>
          <p:cNvPr id="8" name="TextBox 7">
            <a:extLst>
              <a:ext uri="{FF2B5EF4-FFF2-40B4-BE49-F238E27FC236}">
                <a16:creationId xmlns:a16="http://schemas.microsoft.com/office/drawing/2014/main" id="{4B31E595-E179-4E5A-A66D-B80FDC7A5E7F}"/>
              </a:ext>
            </a:extLst>
          </p:cNvPr>
          <p:cNvSpPr txBox="1"/>
          <p:nvPr/>
        </p:nvSpPr>
        <p:spPr>
          <a:xfrm>
            <a:off x="395129" y="3228828"/>
            <a:ext cx="3445351" cy="2125492"/>
          </a:xfrm>
          <a:prstGeom prst="rect">
            <a:avLst/>
          </a:prstGeom>
          <a:noFill/>
        </p:spPr>
        <p:txBody>
          <a:bodyPr wrap="square">
            <a:spAutoFit/>
          </a:bodyPr>
          <a:lstStyle/>
          <a:p>
            <a:r>
              <a:rPr lang="en-US" sz="1600" b="1" dirty="0">
                <a:latin typeface="Century Gothic" panose="020B0502020202020204" charset="0"/>
                <a:cs typeface="Century Gothic" panose="020B0502020202020204" charset="0"/>
              </a:rPr>
              <a:t>Distribution Management System:</a:t>
            </a:r>
          </a:p>
          <a:p>
            <a:r>
              <a:rPr lang="en-US" sz="1600" dirty="0">
                <a:latin typeface="Century Gothic" panose="020B0502020202020204" charset="0"/>
                <a:cs typeface="Century Gothic" panose="020B0502020202020204" charset="0"/>
              </a:rPr>
              <a:t>Automate supply chain processes with features for multi-warehouse management, real-time inventory tracking, and auto-replenishment requests based on stock levels.</a:t>
            </a:r>
          </a:p>
        </p:txBody>
      </p:sp>
      <p:pic>
        <p:nvPicPr>
          <p:cNvPr id="9" name="Picture 8">
            <a:extLst>
              <a:ext uri="{FF2B5EF4-FFF2-40B4-BE49-F238E27FC236}">
                <a16:creationId xmlns:a16="http://schemas.microsoft.com/office/drawing/2014/main" id="{91C2E466-1E22-4AC0-8222-051526F684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745" t="3353" r="2028" b="4958"/>
          <a:stretch/>
        </p:blipFill>
        <p:spPr>
          <a:xfrm>
            <a:off x="132080" y="135145"/>
            <a:ext cx="5890285" cy="2832538"/>
          </a:xfrm>
          <a:prstGeom prst="round1Rect">
            <a:avLst/>
          </a:prstGeom>
          <a:ln w="28575">
            <a:solidFill>
              <a:srgbClr val="B113EB"/>
            </a:solidFill>
          </a:ln>
          <a:effectLst>
            <a:outerShdw blurRad="63500" sx="102000" sy="102000" algn="ctr" rotWithShape="0">
              <a:prstClr val="black">
                <a:alpha val="40000"/>
              </a:prstClr>
            </a:outerShdw>
          </a:effectLst>
        </p:spPr>
      </p:pic>
      <p:sp>
        <p:nvSpPr>
          <p:cNvPr id="11" name="Arc 56">
            <a:extLst>
              <a:ext uri="{FF2B5EF4-FFF2-40B4-BE49-F238E27FC236}">
                <a16:creationId xmlns:a16="http://schemas.microsoft.com/office/drawing/2014/main" id="{0C0BF0D9-CFC4-48BD-BF8E-369F0BD72319}"/>
              </a:ext>
            </a:extLst>
          </p:cNvPr>
          <p:cNvSpPr/>
          <p:nvPr/>
        </p:nvSpPr>
        <p:spPr>
          <a:xfrm rot="3281936">
            <a:off x="2895980" y="2801920"/>
            <a:ext cx="873800" cy="853815"/>
          </a:xfrm>
          <a:custGeom>
            <a:avLst/>
            <a:gdLst>
              <a:gd name="connsiteX0" fmla="*/ 1082039 w 2164078"/>
              <a:gd name="connsiteY0" fmla="*/ 0 h 1815882"/>
              <a:gd name="connsiteX1" fmla="*/ 2164078 w 2164078"/>
              <a:gd name="connsiteY1" fmla="*/ 907941 h 1815882"/>
              <a:gd name="connsiteX2" fmla="*/ 1082039 w 2164078"/>
              <a:gd name="connsiteY2" fmla="*/ 907941 h 1815882"/>
              <a:gd name="connsiteX3" fmla="*/ 1082039 w 2164078"/>
              <a:gd name="connsiteY3" fmla="*/ 0 h 1815882"/>
              <a:gd name="connsiteX0" fmla="*/ 1082039 w 2164078"/>
              <a:gd name="connsiteY0" fmla="*/ 0 h 1815882"/>
              <a:gd name="connsiteX1" fmla="*/ 2164078 w 2164078"/>
              <a:gd name="connsiteY1" fmla="*/ 907941 h 1815882"/>
              <a:gd name="connsiteX0" fmla="*/ 0 w 1082039"/>
              <a:gd name="connsiteY0" fmla="*/ 0 h 1060644"/>
              <a:gd name="connsiteX1" fmla="*/ 1082039 w 1082039"/>
              <a:gd name="connsiteY1" fmla="*/ 907941 h 1060644"/>
              <a:gd name="connsiteX2" fmla="*/ 0 w 1082039"/>
              <a:gd name="connsiteY2" fmla="*/ 907941 h 1060644"/>
              <a:gd name="connsiteX3" fmla="*/ 0 w 1082039"/>
              <a:gd name="connsiteY3" fmla="*/ 0 h 1060644"/>
              <a:gd name="connsiteX0" fmla="*/ 0 w 1082039"/>
              <a:gd name="connsiteY0" fmla="*/ 0 h 1060644"/>
              <a:gd name="connsiteX1" fmla="*/ 998813 w 1082039"/>
              <a:gd name="connsiteY1" fmla="*/ 1060644 h 1060644"/>
              <a:gd name="connsiteX0" fmla="*/ 229698 w 1311737"/>
              <a:gd name="connsiteY0" fmla="*/ 0 h 1060644"/>
              <a:gd name="connsiteX1" fmla="*/ 1311737 w 1311737"/>
              <a:gd name="connsiteY1" fmla="*/ 907941 h 1060644"/>
              <a:gd name="connsiteX2" fmla="*/ 229698 w 1311737"/>
              <a:gd name="connsiteY2" fmla="*/ 907941 h 1060644"/>
              <a:gd name="connsiteX3" fmla="*/ 229698 w 1311737"/>
              <a:gd name="connsiteY3" fmla="*/ 0 h 1060644"/>
              <a:gd name="connsiteX0" fmla="*/ 0 w 1311737"/>
              <a:gd name="connsiteY0" fmla="*/ 148584 h 1060644"/>
              <a:gd name="connsiteX1" fmla="*/ 1228511 w 1311737"/>
              <a:gd name="connsiteY1" fmla="*/ 1060644 h 1060644"/>
              <a:gd name="connsiteX0" fmla="*/ 229698 w 1311737"/>
              <a:gd name="connsiteY0" fmla="*/ 0 h 1060644"/>
              <a:gd name="connsiteX1" fmla="*/ 1311737 w 1311737"/>
              <a:gd name="connsiteY1" fmla="*/ 907941 h 1060644"/>
              <a:gd name="connsiteX2" fmla="*/ 229698 w 1311737"/>
              <a:gd name="connsiteY2" fmla="*/ 907941 h 1060644"/>
              <a:gd name="connsiteX3" fmla="*/ 229698 w 1311737"/>
              <a:gd name="connsiteY3" fmla="*/ 0 h 1060644"/>
              <a:gd name="connsiteX0" fmla="*/ 0 w 1311737"/>
              <a:gd name="connsiteY0" fmla="*/ 148584 h 1060644"/>
              <a:gd name="connsiteX1" fmla="*/ 1228511 w 1311737"/>
              <a:gd name="connsiteY1" fmla="*/ 1060644 h 1060644"/>
            </a:gdLst>
            <a:ahLst/>
            <a:cxnLst>
              <a:cxn ang="0">
                <a:pos x="connsiteX0" y="connsiteY0"/>
              </a:cxn>
              <a:cxn ang="0">
                <a:pos x="connsiteX1" y="connsiteY1"/>
              </a:cxn>
            </a:cxnLst>
            <a:rect l="l" t="t" r="r" b="b"/>
            <a:pathLst>
              <a:path w="1311737" h="1060644" stroke="0" extrusionOk="0">
                <a:moveTo>
                  <a:pt x="229698" y="0"/>
                </a:moveTo>
                <a:cubicBezTo>
                  <a:pt x="827292" y="0"/>
                  <a:pt x="1311737" y="406499"/>
                  <a:pt x="1311737" y="907941"/>
                </a:cubicBezTo>
                <a:lnTo>
                  <a:pt x="229698" y="907941"/>
                </a:lnTo>
                <a:lnTo>
                  <a:pt x="229698" y="0"/>
                </a:lnTo>
                <a:close/>
              </a:path>
              <a:path w="1311737" h="1060644" fill="none">
                <a:moveTo>
                  <a:pt x="0" y="148584"/>
                </a:moveTo>
                <a:cubicBezTo>
                  <a:pt x="1104629" y="-338936"/>
                  <a:pt x="1228511" y="559202"/>
                  <a:pt x="1228511" y="1060644"/>
                </a:cubicBezTo>
              </a:path>
            </a:pathLst>
          </a:custGeom>
          <a:ln w="38100">
            <a:solidFill>
              <a:srgbClr val="B113EB"/>
            </a:solidFill>
            <a:headEnd type="none" w="med" len="med"/>
            <a:tailEnd type="arrow"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Arc 56">
            <a:extLst>
              <a:ext uri="{FF2B5EF4-FFF2-40B4-BE49-F238E27FC236}">
                <a16:creationId xmlns:a16="http://schemas.microsoft.com/office/drawing/2014/main" id="{CA640073-6E20-4F1E-ADE3-5164C37F5E4E}"/>
              </a:ext>
            </a:extLst>
          </p:cNvPr>
          <p:cNvSpPr/>
          <p:nvPr/>
        </p:nvSpPr>
        <p:spPr>
          <a:xfrm rot="18318064" flipH="1">
            <a:off x="9606714" y="2358533"/>
            <a:ext cx="953421" cy="741366"/>
          </a:xfrm>
          <a:custGeom>
            <a:avLst/>
            <a:gdLst>
              <a:gd name="connsiteX0" fmla="*/ 1082039 w 2164078"/>
              <a:gd name="connsiteY0" fmla="*/ 0 h 1815882"/>
              <a:gd name="connsiteX1" fmla="*/ 2164078 w 2164078"/>
              <a:gd name="connsiteY1" fmla="*/ 907941 h 1815882"/>
              <a:gd name="connsiteX2" fmla="*/ 1082039 w 2164078"/>
              <a:gd name="connsiteY2" fmla="*/ 907941 h 1815882"/>
              <a:gd name="connsiteX3" fmla="*/ 1082039 w 2164078"/>
              <a:gd name="connsiteY3" fmla="*/ 0 h 1815882"/>
              <a:gd name="connsiteX0" fmla="*/ 1082039 w 2164078"/>
              <a:gd name="connsiteY0" fmla="*/ 0 h 1815882"/>
              <a:gd name="connsiteX1" fmla="*/ 2164078 w 2164078"/>
              <a:gd name="connsiteY1" fmla="*/ 907941 h 1815882"/>
              <a:gd name="connsiteX0" fmla="*/ 0 w 1082039"/>
              <a:gd name="connsiteY0" fmla="*/ 0 h 1060644"/>
              <a:gd name="connsiteX1" fmla="*/ 1082039 w 1082039"/>
              <a:gd name="connsiteY1" fmla="*/ 907941 h 1060644"/>
              <a:gd name="connsiteX2" fmla="*/ 0 w 1082039"/>
              <a:gd name="connsiteY2" fmla="*/ 907941 h 1060644"/>
              <a:gd name="connsiteX3" fmla="*/ 0 w 1082039"/>
              <a:gd name="connsiteY3" fmla="*/ 0 h 1060644"/>
              <a:gd name="connsiteX0" fmla="*/ 0 w 1082039"/>
              <a:gd name="connsiteY0" fmla="*/ 0 h 1060644"/>
              <a:gd name="connsiteX1" fmla="*/ 998813 w 1082039"/>
              <a:gd name="connsiteY1" fmla="*/ 1060644 h 1060644"/>
              <a:gd name="connsiteX0" fmla="*/ 229698 w 1311737"/>
              <a:gd name="connsiteY0" fmla="*/ 0 h 1060644"/>
              <a:gd name="connsiteX1" fmla="*/ 1311737 w 1311737"/>
              <a:gd name="connsiteY1" fmla="*/ 907941 h 1060644"/>
              <a:gd name="connsiteX2" fmla="*/ 229698 w 1311737"/>
              <a:gd name="connsiteY2" fmla="*/ 907941 h 1060644"/>
              <a:gd name="connsiteX3" fmla="*/ 229698 w 1311737"/>
              <a:gd name="connsiteY3" fmla="*/ 0 h 1060644"/>
              <a:gd name="connsiteX0" fmla="*/ 0 w 1311737"/>
              <a:gd name="connsiteY0" fmla="*/ 148584 h 1060644"/>
              <a:gd name="connsiteX1" fmla="*/ 1228511 w 1311737"/>
              <a:gd name="connsiteY1" fmla="*/ 1060644 h 1060644"/>
              <a:gd name="connsiteX0" fmla="*/ 229698 w 1311737"/>
              <a:gd name="connsiteY0" fmla="*/ 0 h 1060644"/>
              <a:gd name="connsiteX1" fmla="*/ 1311737 w 1311737"/>
              <a:gd name="connsiteY1" fmla="*/ 907941 h 1060644"/>
              <a:gd name="connsiteX2" fmla="*/ 229698 w 1311737"/>
              <a:gd name="connsiteY2" fmla="*/ 907941 h 1060644"/>
              <a:gd name="connsiteX3" fmla="*/ 229698 w 1311737"/>
              <a:gd name="connsiteY3" fmla="*/ 0 h 1060644"/>
              <a:gd name="connsiteX0" fmla="*/ 0 w 1311737"/>
              <a:gd name="connsiteY0" fmla="*/ 148584 h 1060644"/>
              <a:gd name="connsiteX1" fmla="*/ 1228511 w 1311737"/>
              <a:gd name="connsiteY1" fmla="*/ 1060644 h 1060644"/>
            </a:gdLst>
            <a:ahLst/>
            <a:cxnLst>
              <a:cxn ang="0">
                <a:pos x="connsiteX0" y="connsiteY0"/>
              </a:cxn>
              <a:cxn ang="0">
                <a:pos x="connsiteX1" y="connsiteY1"/>
              </a:cxn>
            </a:cxnLst>
            <a:rect l="l" t="t" r="r" b="b"/>
            <a:pathLst>
              <a:path w="1311737" h="1060644" stroke="0" extrusionOk="0">
                <a:moveTo>
                  <a:pt x="229698" y="0"/>
                </a:moveTo>
                <a:cubicBezTo>
                  <a:pt x="827292" y="0"/>
                  <a:pt x="1311737" y="406499"/>
                  <a:pt x="1311737" y="907941"/>
                </a:cubicBezTo>
                <a:lnTo>
                  <a:pt x="229698" y="907941"/>
                </a:lnTo>
                <a:lnTo>
                  <a:pt x="229698" y="0"/>
                </a:lnTo>
                <a:close/>
              </a:path>
              <a:path w="1311737" h="1060644" fill="none">
                <a:moveTo>
                  <a:pt x="0" y="148584"/>
                </a:moveTo>
                <a:cubicBezTo>
                  <a:pt x="1104629" y="-338936"/>
                  <a:pt x="1228511" y="559202"/>
                  <a:pt x="1228511" y="1060644"/>
                </a:cubicBezTo>
              </a:path>
            </a:pathLst>
          </a:custGeom>
          <a:ln w="38100">
            <a:solidFill>
              <a:srgbClr val="B113EB"/>
            </a:solidFill>
            <a:headEnd type="none" w="med" len="med"/>
            <a:tailEnd type="arrow"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 name="Arc 56">
            <a:extLst>
              <a:ext uri="{FF2B5EF4-FFF2-40B4-BE49-F238E27FC236}">
                <a16:creationId xmlns:a16="http://schemas.microsoft.com/office/drawing/2014/main" id="{6137AB12-06A1-4500-8748-B0F9448939D6}"/>
              </a:ext>
            </a:extLst>
          </p:cNvPr>
          <p:cNvSpPr/>
          <p:nvPr/>
        </p:nvSpPr>
        <p:spPr>
          <a:xfrm rot="18318064" flipH="1">
            <a:off x="3532408" y="5216504"/>
            <a:ext cx="1031725" cy="868253"/>
          </a:xfrm>
          <a:custGeom>
            <a:avLst/>
            <a:gdLst>
              <a:gd name="connsiteX0" fmla="*/ 1082039 w 2164078"/>
              <a:gd name="connsiteY0" fmla="*/ 0 h 1815882"/>
              <a:gd name="connsiteX1" fmla="*/ 2164078 w 2164078"/>
              <a:gd name="connsiteY1" fmla="*/ 907941 h 1815882"/>
              <a:gd name="connsiteX2" fmla="*/ 1082039 w 2164078"/>
              <a:gd name="connsiteY2" fmla="*/ 907941 h 1815882"/>
              <a:gd name="connsiteX3" fmla="*/ 1082039 w 2164078"/>
              <a:gd name="connsiteY3" fmla="*/ 0 h 1815882"/>
              <a:gd name="connsiteX0" fmla="*/ 1082039 w 2164078"/>
              <a:gd name="connsiteY0" fmla="*/ 0 h 1815882"/>
              <a:gd name="connsiteX1" fmla="*/ 2164078 w 2164078"/>
              <a:gd name="connsiteY1" fmla="*/ 907941 h 1815882"/>
              <a:gd name="connsiteX0" fmla="*/ 0 w 1082039"/>
              <a:gd name="connsiteY0" fmla="*/ 0 h 1060644"/>
              <a:gd name="connsiteX1" fmla="*/ 1082039 w 1082039"/>
              <a:gd name="connsiteY1" fmla="*/ 907941 h 1060644"/>
              <a:gd name="connsiteX2" fmla="*/ 0 w 1082039"/>
              <a:gd name="connsiteY2" fmla="*/ 907941 h 1060644"/>
              <a:gd name="connsiteX3" fmla="*/ 0 w 1082039"/>
              <a:gd name="connsiteY3" fmla="*/ 0 h 1060644"/>
              <a:gd name="connsiteX0" fmla="*/ 0 w 1082039"/>
              <a:gd name="connsiteY0" fmla="*/ 0 h 1060644"/>
              <a:gd name="connsiteX1" fmla="*/ 998813 w 1082039"/>
              <a:gd name="connsiteY1" fmla="*/ 1060644 h 1060644"/>
              <a:gd name="connsiteX0" fmla="*/ 229698 w 1311737"/>
              <a:gd name="connsiteY0" fmla="*/ 0 h 1060644"/>
              <a:gd name="connsiteX1" fmla="*/ 1311737 w 1311737"/>
              <a:gd name="connsiteY1" fmla="*/ 907941 h 1060644"/>
              <a:gd name="connsiteX2" fmla="*/ 229698 w 1311737"/>
              <a:gd name="connsiteY2" fmla="*/ 907941 h 1060644"/>
              <a:gd name="connsiteX3" fmla="*/ 229698 w 1311737"/>
              <a:gd name="connsiteY3" fmla="*/ 0 h 1060644"/>
              <a:gd name="connsiteX0" fmla="*/ 0 w 1311737"/>
              <a:gd name="connsiteY0" fmla="*/ 148584 h 1060644"/>
              <a:gd name="connsiteX1" fmla="*/ 1228511 w 1311737"/>
              <a:gd name="connsiteY1" fmla="*/ 1060644 h 1060644"/>
              <a:gd name="connsiteX0" fmla="*/ 229698 w 1311737"/>
              <a:gd name="connsiteY0" fmla="*/ 0 h 1060644"/>
              <a:gd name="connsiteX1" fmla="*/ 1311737 w 1311737"/>
              <a:gd name="connsiteY1" fmla="*/ 907941 h 1060644"/>
              <a:gd name="connsiteX2" fmla="*/ 229698 w 1311737"/>
              <a:gd name="connsiteY2" fmla="*/ 907941 h 1060644"/>
              <a:gd name="connsiteX3" fmla="*/ 229698 w 1311737"/>
              <a:gd name="connsiteY3" fmla="*/ 0 h 1060644"/>
              <a:gd name="connsiteX0" fmla="*/ 0 w 1311737"/>
              <a:gd name="connsiteY0" fmla="*/ 148584 h 1060644"/>
              <a:gd name="connsiteX1" fmla="*/ 1228511 w 1311737"/>
              <a:gd name="connsiteY1" fmla="*/ 1060644 h 1060644"/>
            </a:gdLst>
            <a:ahLst/>
            <a:cxnLst>
              <a:cxn ang="0">
                <a:pos x="connsiteX0" y="connsiteY0"/>
              </a:cxn>
              <a:cxn ang="0">
                <a:pos x="connsiteX1" y="connsiteY1"/>
              </a:cxn>
            </a:cxnLst>
            <a:rect l="l" t="t" r="r" b="b"/>
            <a:pathLst>
              <a:path w="1311737" h="1060644" stroke="0" extrusionOk="0">
                <a:moveTo>
                  <a:pt x="229698" y="0"/>
                </a:moveTo>
                <a:cubicBezTo>
                  <a:pt x="827292" y="0"/>
                  <a:pt x="1311737" y="406499"/>
                  <a:pt x="1311737" y="907941"/>
                </a:cubicBezTo>
                <a:lnTo>
                  <a:pt x="229698" y="907941"/>
                </a:lnTo>
                <a:lnTo>
                  <a:pt x="229698" y="0"/>
                </a:lnTo>
                <a:close/>
              </a:path>
              <a:path w="1311737" h="1060644" fill="none">
                <a:moveTo>
                  <a:pt x="0" y="148584"/>
                </a:moveTo>
                <a:cubicBezTo>
                  <a:pt x="1104629" y="-338936"/>
                  <a:pt x="1228511" y="559202"/>
                  <a:pt x="1228511" y="1060644"/>
                </a:cubicBezTo>
              </a:path>
            </a:pathLst>
          </a:custGeom>
          <a:ln w="38100">
            <a:solidFill>
              <a:srgbClr val="B113EB"/>
            </a:solidFill>
            <a:headEnd type="none" w="med" len="med"/>
            <a:tailEnd type="arrow"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1956291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DCEA2724-A570-4D40-8988-C3235B5FDA08}"/>
              </a:ext>
            </a:extLst>
          </p:cNvPr>
          <p:cNvSpPr/>
          <p:nvPr/>
        </p:nvSpPr>
        <p:spPr>
          <a:xfrm>
            <a:off x="166728" y="-2442514"/>
            <a:ext cx="3545826" cy="3545826"/>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5" name="椭圆 4">
            <a:extLst>
              <a:ext uri="{FF2B5EF4-FFF2-40B4-BE49-F238E27FC236}">
                <a16:creationId xmlns:a16="http://schemas.microsoft.com/office/drawing/2014/main" id="{29635FC9-6259-4725-8EC2-5634F819A942}"/>
              </a:ext>
            </a:extLst>
          </p:cNvPr>
          <p:cNvSpPr/>
          <p:nvPr/>
        </p:nvSpPr>
        <p:spPr>
          <a:xfrm>
            <a:off x="4418127" y="145701"/>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 name="椭圆 5">
            <a:extLst>
              <a:ext uri="{FF2B5EF4-FFF2-40B4-BE49-F238E27FC236}">
                <a16:creationId xmlns:a16="http://schemas.microsoft.com/office/drawing/2014/main" id="{69E7FB68-DF0F-4641-8AA9-354581A16A3A}"/>
              </a:ext>
            </a:extLst>
          </p:cNvPr>
          <p:cNvSpPr/>
          <p:nvPr/>
        </p:nvSpPr>
        <p:spPr>
          <a:xfrm>
            <a:off x="2000305" y="5804551"/>
            <a:ext cx="3325569" cy="3325569"/>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6">
            <a:extLst>
              <a:ext uri="{FF2B5EF4-FFF2-40B4-BE49-F238E27FC236}">
                <a16:creationId xmlns:a16="http://schemas.microsoft.com/office/drawing/2014/main" id="{64A641E0-662D-443F-A982-B53F532DE0D5}"/>
              </a:ext>
            </a:extLst>
          </p:cNvPr>
          <p:cNvSpPr/>
          <p:nvPr/>
        </p:nvSpPr>
        <p:spPr>
          <a:xfrm>
            <a:off x="11205516"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矩形 15">
            <a:extLst>
              <a:ext uri="{FF2B5EF4-FFF2-40B4-BE49-F238E27FC236}">
                <a16:creationId xmlns:a16="http://schemas.microsoft.com/office/drawing/2014/main" id="{2E138C85-1AF6-48D9-A828-1E53AF79CD84}"/>
              </a:ext>
            </a:extLst>
          </p:cNvPr>
          <p:cNvSpPr/>
          <p:nvPr/>
        </p:nvSpPr>
        <p:spPr>
          <a:xfrm>
            <a:off x="406654" y="1144114"/>
            <a:ext cx="1907540" cy="768350"/>
          </a:xfrm>
          <a:prstGeom prst="rect">
            <a:avLst/>
          </a:prstGeom>
        </p:spPr>
        <p:txBody>
          <a:bodyPr wrap="none">
            <a:spAutoFit/>
          </a:bodyPr>
          <a:lstStyle/>
          <a:p>
            <a:r>
              <a:rPr lang="en-IN" altLang="en-US" sz="4400" dirty="0">
                <a:solidFill>
                  <a:srgbClr val="E966A0"/>
                </a:solidFill>
                <a:latin typeface="Century Gothic" panose="020B0502020202020204" pitchFamily="34" charset="0"/>
                <a:cs typeface="Arial" panose="020B0604020202020204" pitchFamily="34" charset="0"/>
              </a:rPr>
              <a:t>TASK</a:t>
            </a:r>
            <a:r>
              <a:rPr lang="en-US" altLang="zh-CN" sz="4400" dirty="0">
                <a:solidFill>
                  <a:srgbClr val="E966A0"/>
                </a:solidFill>
                <a:latin typeface="Century Gothic" panose="020B0502020202020204" pitchFamily="34" charset="0"/>
                <a:cs typeface="Arial" panose="020B0604020202020204" pitchFamily="34" charset="0"/>
              </a:rPr>
              <a:t> 3</a:t>
            </a:r>
          </a:p>
        </p:txBody>
      </p:sp>
      <p:sp>
        <p:nvSpPr>
          <p:cNvPr id="9" name="矩形 16">
            <a:extLst>
              <a:ext uri="{FF2B5EF4-FFF2-40B4-BE49-F238E27FC236}">
                <a16:creationId xmlns:a16="http://schemas.microsoft.com/office/drawing/2014/main" id="{EEF3809A-E77B-415F-8583-914BC4DB057B}"/>
              </a:ext>
            </a:extLst>
          </p:cNvPr>
          <p:cNvSpPr/>
          <p:nvPr/>
        </p:nvSpPr>
        <p:spPr>
          <a:xfrm>
            <a:off x="354099" y="1880501"/>
            <a:ext cx="5233902" cy="1569660"/>
          </a:xfrm>
          <a:prstGeom prst="rect">
            <a:avLst/>
          </a:prstGeom>
        </p:spPr>
        <p:txBody>
          <a:bodyPr wrap="square">
            <a:spAutoFit/>
          </a:bodyPr>
          <a:lstStyle/>
          <a:p>
            <a:pPr algn="l"/>
            <a:r>
              <a:rPr lang="en-US" altLang="zh-CN" sz="4800" dirty="0">
                <a:solidFill>
                  <a:srgbClr val="8585BF"/>
                </a:solidFill>
                <a:latin typeface="Century Gothic" panose="020B0502020202020204" pitchFamily="34" charset="0"/>
                <a:cs typeface="Arial" panose="020B0604020202020204" pitchFamily="34" charset="0"/>
              </a:rPr>
              <a:t>Website Platform Identification</a:t>
            </a:r>
          </a:p>
        </p:txBody>
      </p:sp>
      <p:sp>
        <p:nvSpPr>
          <p:cNvPr id="10" name="文本框 17">
            <a:extLst>
              <a:ext uri="{FF2B5EF4-FFF2-40B4-BE49-F238E27FC236}">
                <a16:creationId xmlns:a16="http://schemas.microsoft.com/office/drawing/2014/main" id="{53B62C37-6C0D-4B8C-B3AA-E31048962A3F}"/>
              </a:ext>
            </a:extLst>
          </p:cNvPr>
          <p:cNvSpPr txBox="1"/>
          <p:nvPr/>
        </p:nvSpPr>
        <p:spPr>
          <a:xfrm>
            <a:off x="389885" y="3498502"/>
            <a:ext cx="5553716" cy="1522853"/>
          </a:xfrm>
          <a:prstGeom prst="rect">
            <a:avLst/>
          </a:prstGeom>
          <a:noFill/>
        </p:spPr>
        <p:txBody>
          <a:bodyPr wrap="square" rtlCol="0">
            <a:spAutoFit/>
          </a:bodyPr>
          <a:lstStyle/>
          <a:p>
            <a:pPr>
              <a:lnSpc>
                <a:spcPct val="150000"/>
              </a:lnSpc>
            </a:pPr>
            <a:r>
              <a:rPr lang="en-US" altLang="zh-CN" sz="1600" dirty="0">
                <a:latin typeface="Century Gothic" panose="020B0502020202020204" pitchFamily="34" charset="0"/>
                <a:cs typeface="Century Gothic" panose="020B0502020202020204" pitchFamily="34" charset="0"/>
                <a:sym typeface="+mn-ea"/>
              </a:rPr>
              <a:t>We have identified the platform behind </a:t>
            </a:r>
            <a:br>
              <a:rPr lang="en-US" altLang="zh-CN" sz="1600" dirty="0">
                <a:latin typeface="Century Gothic" panose="020B0502020202020204" pitchFamily="34" charset="0"/>
                <a:cs typeface="Century Gothic" panose="020B0502020202020204" pitchFamily="34" charset="0"/>
                <a:sym typeface="+mn-ea"/>
              </a:rPr>
            </a:br>
            <a:r>
              <a:rPr lang="en-US" altLang="zh-CN" sz="1600" dirty="0" err="1">
                <a:latin typeface="Century Gothic" panose="020B0502020202020204" pitchFamily="34" charset="0"/>
                <a:cs typeface="Century Gothic" panose="020B0502020202020204" pitchFamily="34" charset="0"/>
                <a:sym typeface="+mn-ea"/>
              </a:rPr>
              <a:t>GoFrugal's</a:t>
            </a:r>
            <a:r>
              <a:rPr lang="en-US" altLang="zh-CN" sz="1600" dirty="0">
                <a:latin typeface="Century Gothic" panose="020B0502020202020204" pitchFamily="34" charset="0"/>
                <a:cs typeface="Century Gothic" panose="020B0502020202020204" pitchFamily="34" charset="0"/>
                <a:sym typeface="+mn-ea"/>
              </a:rPr>
              <a:t> dynamic website, analyzed using online tools to identify its </a:t>
            </a:r>
            <a:r>
              <a:rPr lang="en-US" altLang="zh-CN" sz="1600" b="1" dirty="0">
                <a:latin typeface="Century Gothic" panose="020B0502020202020204" pitchFamily="34" charset="0"/>
                <a:cs typeface="Century Gothic" panose="020B0502020202020204" pitchFamily="34" charset="0"/>
                <a:sym typeface="+mn-ea"/>
              </a:rPr>
              <a:t>development framework </a:t>
            </a:r>
            <a:r>
              <a:rPr lang="en-US" altLang="zh-CN" sz="1600" dirty="0">
                <a:latin typeface="Century Gothic" panose="020B0502020202020204" pitchFamily="34" charset="0"/>
                <a:cs typeface="Century Gothic" panose="020B0502020202020204" pitchFamily="34" charset="0"/>
                <a:sym typeface="+mn-ea"/>
              </a:rPr>
              <a:t>and </a:t>
            </a:r>
            <a:r>
              <a:rPr lang="en-US" altLang="zh-CN" sz="1600" b="1" dirty="0">
                <a:latin typeface="Century Gothic" panose="020B0502020202020204" pitchFamily="34" charset="0"/>
                <a:cs typeface="Century Gothic" panose="020B0502020202020204" pitchFamily="34" charset="0"/>
                <a:sym typeface="+mn-ea"/>
              </a:rPr>
              <a:t>technical foundation</a:t>
            </a:r>
            <a:r>
              <a:rPr lang="en-US" altLang="zh-CN" sz="1600" dirty="0">
                <a:latin typeface="Century Gothic" panose="020B0502020202020204" pitchFamily="34" charset="0"/>
                <a:cs typeface="Century Gothic" panose="020B0502020202020204" pitchFamily="34" charset="0"/>
                <a:sym typeface="+mn-ea"/>
              </a:rPr>
              <a:t>.</a:t>
            </a:r>
          </a:p>
        </p:txBody>
      </p:sp>
      <p:pic>
        <p:nvPicPr>
          <p:cNvPr id="11" name="Picture 10">
            <a:extLst>
              <a:ext uri="{FF2B5EF4-FFF2-40B4-BE49-F238E27FC236}">
                <a16:creationId xmlns:a16="http://schemas.microsoft.com/office/drawing/2014/main" id="{E07BCF13-661D-4DC5-B258-595C46970BF2}"/>
              </a:ext>
            </a:extLst>
          </p:cNvPr>
          <p:cNvPicPr>
            <a:picLocks noChangeAspect="1"/>
          </p:cNvPicPr>
          <p:nvPr/>
        </p:nvPicPr>
        <p:blipFill>
          <a:blip r:embed="rId2"/>
          <a:stretch>
            <a:fillRect/>
          </a:stretch>
        </p:blipFill>
        <p:spPr>
          <a:xfrm>
            <a:off x="5943601" y="0"/>
            <a:ext cx="6037782" cy="7039410"/>
          </a:xfrm>
          <a:prstGeom prst="rect">
            <a:avLst/>
          </a:prstGeom>
        </p:spPr>
      </p:pic>
    </p:spTree>
    <p:extLst>
      <p:ext uri="{BB962C8B-B14F-4D97-AF65-F5344CB8AC3E}">
        <p14:creationId xmlns:p14="http://schemas.microsoft.com/office/powerpoint/2010/main" val="3284077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085528C4-C66B-4B5B-A74B-01D5F7E94BAA}"/>
              </a:ext>
            </a:extLst>
          </p:cNvPr>
          <p:cNvSpPr txBox="1"/>
          <p:nvPr/>
        </p:nvSpPr>
        <p:spPr>
          <a:xfrm>
            <a:off x="467360" y="603050"/>
            <a:ext cx="11430000" cy="6093976"/>
          </a:xfrm>
          <a:prstGeom prst="rect">
            <a:avLst/>
          </a:prstGeom>
          <a:noFill/>
        </p:spPr>
        <p:txBody>
          <a:bodyPr wrap="square" rtlCol="0">
            <a:spAutoFit/>
          </a:bodyPr>
          <a:lstStyle/>
          <a:p>
            <a:pPr>
              <a:buSzPct val="125000"/>
            </a:pPr>
            <a:r>
              <a:rPr lang="en-IN" b="1" dirty="0">
                <a:solidFill>
                  <a:srgbClr val="E65A99"/>
                </a:solidFill>
                <a:latin typeface="Century Gothic" panose="020B0502020202020204" charset="0"/>
                <a:cs typeface="Century Gothic" panose="020B0502020202020204" charset="0"/>
              </a:rPr>
              <a:t>Content Management System (CMS)</a:t>
            </a:r>
          </a:p>
          <a:p>
            <a:pPr marL="1200150" lvl="2" indent="-285750">
              <a:buFont typeface="Arial" panose="020B0604020202020204" pitchFamily="34" charset="0"/>
              <a:buChar char="•"/>
            </a:pPr>
            <a:r>
              <a:rPr lang="en-IN" sz="1600" b="1" dirty="0">
                <a:latin typeface="Century Gothic" panose="020B0502020202020204" charset="0"/>
              </a:rPr>
              <a:t>WordPress 4.8.4: </a:t>
            </a:r>
            <a:r>
              <a:rPr lang="en-IN" sz="1600" dirty="0" err="1">
                <a:latin typeface="Century Gothic" panose="020B0502020202020204" charset="0"/>
                <a:cs typeface="Century Gothic" panose="020B0502020202020204" charset="0"/>
              </a:rPr>
              <a:t>Gofrugal</a:t>
            </a:r>
            <a:r>
              <a:rPr lang="en-IN" sz="1600" dirty="0">
                <a:latin typeface="Century Gothic" panose="020B0502020202020204" charset="0"/>
                <a:cs typeface="Century Gothic" panose="020B0502020202020204" charset="0"/>
              </a:rPr>
              <a:t> uses WordPress as the CMS (Content Management System) to manage and </a:t>
            </a:r>
            <a:r>
              <a:rPr lang="en-IN" sz="1600" b="1" dirty="0">
                <a:solidFill>
                  <a:srgbClr val="3886CC"/>
                </a:solidFill>
                <a:latin typeface="Century Gothic" panose="020B0502020202020204" charset="0"/>
                <a:cs typeface="Century Gothic" panose="020B0502020202020204" charset="0"/>
              </a:rPr>
              <a:t>organize their website content</a:t>
            </a:r>
            <a:r>
              <a:rPr lang="en-IN" sz="1600" dirty="0">
                <a:latin typeface="Century Gothic" panose="020B0502020202020204" charset="0"/>
                <a:cs typeface="Century Gothic" panose="020B0502020202020204" charset="0"/>
              </a:rPr>
              <a:t>. The version in use is WordPress 4.8.4, (which is released in the year 2017) which is </a:t>
            </a:r>
            <a:r>
              <a:rPr lang="en-IN" sz="1600" b="1" dirty="0">
                <a:solidFill>
                  <a:srgbClr val="3886CC"/>
                </a:solidFill>
                <a:latin typeface="Century Gothic" panose="020B0502020202020204" charset="0"/>
                <a:cs typeface="Century Gothic" panose="020B0502020202020204" charset="0"/>
              </a:rPr>
              <a:t>slightly outdated</a:t>
            </a:r>
            <a:r>
              <a:rPr lang="en-IN" sz="1600" dirty="0">
                <a:latin typeface="Century Gothic" panose="020B0502020202020204" charset="0"/>
                <a:cs typeface="Century Gothic" panose="020B0502020202020204" charset="0"/>
              </a:rPr>
              <a:t>, indicating it may need an update for better security and performance.</a:t>
            </a:r>
          </a:p>
          <a:p>
            <a:pPr marL="1200150" lvl="2" indent="-285750">
              <a:buFont typeface="Arial" panose="020B0604020202020204" pitchFamily="34" charset="0"/>
              <a:buChar char="•"/>
            </a:pPr>
            <a:endParaRPr lang="en-IN" sz="1600" dirty="0">
              <a:latin typeface="Century Gothic" panose="020B0502020202020204" charset="0"/>
              <a:cs typeface="Century Gothic" panose="020B0502020202020204" charset="0"/>
            </a:endParaRPr>
          </a:p>
          <a:p>
            <a:pPr marL="1200150" lvl="2" indent="-285750">
              <a:buFont typeface="Arial" panose="020B0604020202020204" pitchFamily="34" charset="0"/>
              <a:buChar char="•"/>
            </a:pPr>
            <a:r>
              <a:rPr lang="en-IN" sz="1600" b="1" dirty="0">
                <a:latin typeface="Century Gothic" panose="020B0502020202020204" charset="0"/>
              </a:rPr>
              <a:t>Theme: </a:t>
            </a:r>
            <a:r>
              <a:rPr lang="en-IN" sz="1600" b="1" dirty="0">
                <a:solidFill>
                  <a:srgbClr val="3886CC"/>
                </a:solidFill>
                <a:latin typeface="Century Gothic" panose="020B0502020202020204" charset="0"/>
                <a:cs typeface="Century Gothic" panose="020B0502020202020204" charset="0"/>
              </a:rPr>
              <a:t>Oblique</a:t>
            </a:r>
            <a:r>
              <a:rPr lang="en-IN" sz="1600" dirty="0">
                <a:latin typeface="Century Gothic" panose="020B0502020202020204" charset="0"/>
                <a:cs typeface="Century Gothic" panose="020B0502020202020204" charset="0"/>
              </a:rPr>
              <a:t> Theme</a:t>
            </a:r>
          </a:p>
          <a:p>
            <a:pPr marL="1200150" lvl="2" indent="-285750">
              <a:buFont typeface="Arial" panose="020B0604020202020204" pitchFamily="34" charset="0"/>
              <a:buChar char="•"/>
            </a:pPr>
            <a:endParaRPr lang="en-IN" sz="1600" dirty="0">
              <a:latin typeface="Century Gothic" panose="020B0502020202020204" charset="0"/>
              <a:cs typeface="Century Gothic" panose="020B0502020202020204" charset="0"/>
            </a:endParaRPr>
          </a:p>
          <a:p>
            <a:pPr marL="1200150" lvl="2" indent="-285750">
              <a:buFont typeface="Arial" panose="020B0604020202020204" pitchFamily="34" charset="0"/>
              <a:buChar char="•"/>
            </a:pPr>
            <a:r>
              <a:rPr lang="en-IN" sz="1600" b="1" dirty="0">
                <a:latin typeface="Century Gothic" panose="020B0502020202020204" charset="0"/>
              </a:rPr>
              <a:t>Plugins: </a:t>
            </a:r>
            <a:r>
              <a:rPr lang="en-IN" sz="1600" dirty="0">
                <a:latin typeface="Century Gothic" panose="020B0502020202020204" charset="0"/>
                <a:cs typeface="Century Gothic" panose="020B0502020202020204" charset="0"/>
              </a:rPr>
              <a:t>The website uses the following plugins to </a:t>
            </a:r>
            <a:r>
              <a:rPr lang="en-IN" sz="1600" b="1" dirty="0">
                <a:solidFill>
                  <a:srgbClr val="3886CC"/>
                </a:solidFill>
                <a:latin typeface="Century Gothic" panose="020B0502020202020204" charset="0"/>
                <a:cs typeface="Century Gothic" panose="020B0502020202020204" charset="0"/>
              </a:rPr>
              <a:t>enhance functionality</a:t>
            </a:r>
            <a:r>
              <a:rPr lang="en-IN" sz="1600" dirty="0">
                <a:latin typeface="Century Gothic" panose="020B0502020202020204" charset="0"/>
                <a:cs typeface="Century Gothic" panose="020B0502020202020204" charset="0"/>
              </a:rPr>
              <a:t>:</a:t>
            </a:r>
          </a:p>
          <a:p>
            <a:pPr marL="1657350" lvl="3" indent="-285750">
              <a:buFont typeface="Courier New" panose="02070309020205020404" pitchFamily="49" charset="0"/>
              <a:buChar char="o"/>
            </a:pPr>
            <a:r>
              <a:rPr lang="en-IN" sz="1600" dirty="0">
                <a:latin typeface="Century Gothic" panose="020B0502020202020204" charset="0"/>
                <a:cs typeface="Century Gothic" panose="020B0502020202020204" charset="0"/>
              </a:rPr>
              <a:t>Jetpack</a:t>
            </a:r>
          </a:p>
          <a:p>
            <a:pPr marL="1657350" lvl="3" indent="-285750">
              <a:buFont typeface="Courier New" panose="02070309020205020404" pitchFamily="49" charset="0"/>
              <a:buChar char="o"/>
            </a:pPr>
            <a:r>
              <a:rPr lang="en-IN" sz="1600" dirty="0">
                <a:latin typeface="Century Gothic" panose="020B0502020202020204" charset="0"/>
                <a:cs typeface="Century Gothic" panose="020B0502020202020204" charset="0"/>
              </a:rPr>
              <a:t>Disqus</a:t>
            </a:r>
          </a:p>
          <a:p>
            <a:pPr marL="1657350" lvl="3" indent="-285750">
              <a:buFont typeface="Courier New" panose="02070309020205020404" pitchFamily="49" charset="0"/>
              <a:buChar char="o"/>
            </a:pPr>
            <a:r>
              <a:rPr lang="en-IN" sz="1600" dirty="0">
                <a:latin typeface="Century Gothic" panose="020B0502020202020204" charset="0"/>
                <a:cs typeface="Century Gothic" panose="020B0502020202020204" charset="0"/>
              </a:rPr>
              <a:t>Email Subscribers</a:t>
            </a:r>
          </a:p>
          <a:p>
            <a:pPr marL="1657350" lvl="3" indent="-285750">
              <a:buFont typeface="Courier New" panose="02070309020205020404" pitchFamily="49" charset="0"/>
              <a:buChar char="o"/>
            </a:pPr>
            <a:r>
              <a:rPr lang="en-IN" sz="1600" dirty="0">
                <a:latin typeface="Century Gothic" panose="020B0502020202020204" charset="0"/>
                <a:cs typeface="Century Gothic" panose="020B0502020202020204" charset="0"/>
              </a:rPr>
              <a:t>Featured Video Plus</a:t>
            </a:r>
          </a:p>
          <a:p>
            <a:pPr marL="1657350" lvl="3" indent="-285750">
              <a:buFont typeface="Courier New" panose="02070309020205020404" pitchFamily="49" charset="0"/>
              <a:buChar char="o"/>
            </a:pPr>
            <a:r>
              <a:rPr lang="en-IN" sz="1600" dirty="0">
                <a:latin typeface="Century Gothic" panose="020B0502020202020204" charset="0"/>
                <a:cs typeface="Century Gothic" panose="020B0502020202020204" charset="0"/>
              </a:rPr>
              <a:t>Contextual Related Posts</a:t>
            </a:r>
          </a:p>
          <a:p>
            <a:pPr marL="1657350" lvl="3" indent="-285750">
              <a:buFont typeface="Courier New" panose="02070309020205020404" pitchFamily="49" charset="0"/>
              <a:buChar char="o"/>
            </a:pPr>
            <a:r>
              <a:rPr lang="en-IN" sz="1600" dirty="0">
                <a:latin typeface="Century Gothic" panose="020B0502020202020204" charset="0"/>
                <a:cs typeface="Century Gothic" panose="020B0502020202020204" charset="0"/>
              </a:rPr>
              <a:t>Custom Share Buttons with Floating Sidebar</a:t>
            </a:r>
          </a:p>
          <a:p>
            <a:pPr lvl="2"/>
            <a:endParaRPr lang="en-IN" sz="1600" dirty="0">
              <a:latin typeface="Century Gothic" panose="020B0502020202020204" charset="0"/>
              <a:cs typeface="Century Gothic" panose="020B0502020202020204" charset="0"/>
            </a:endParaRPr>
          </a:p>
          <a:p>
            <a:r>
              <a:rPr lang="en-IN" b="1" dirty="0">
                <a:solidFill>
                  <a:srgbClr val="E65A99"/>
                </a:solidFill>
                <a:latin typeface="Century Gothic" panose="020B0502020202020204" charset="0"/>
              </a:rPr>
              <a:t>Web Framework</a:t>
            </a:r>
          </a:p>
          <a:p>
            <a:pPr marL="742950" lvl="1" indent="-285750">
              <a:buFont typeface="Arial" panose="020B0604020202020204" pitchFamily="34" charset="0"/>
              <a:buChar char="•"/>
            </a:pPr>
            <a:r>
              <a:rPr lang="en-IN" sz="1600" b="1" dirty="0">
                <a:latin typeface="Century Gothic" panose="020B0502020202020204" charset="0"/>
                <a:cs typeface="Century Gothic" panose="020B0502020202020204" charset="0"/>
              </a:rPr>
              <a:t>Bootstrap: </a:t>
            </a:r>
            <a:r>
              <a:rPr lang="en-IN" sz="1600" dirty="0">
                <a:latin typeface="Century Gothic" panose="020B0502020202020204" charset="0"/>
                <a:cs typeface="Century Gothic" panose="020B0502020202020204" charset="0"/>
              </a:rPr>
              <a:t>Bootstrap, a popular </a:t>
            </a:r>
            <a:r>
              <a:rPr lang="en-IN" sz="1600" b="1" dirty="0">
                <a:solidFill>
                  <a:srgbClr val="3886CC"/>
                </a:solidFill>
                <a:latin typeface="Century Gothic" panose="020B0502020202020204" charset="0"/>
                <a:cs typeface="Century Gothic" panose="020B0502020202020204" charset="0"/>
              </a:rPr>
              <a:t>front-end framework</a:t>
            </a:r>
            <a:r>
              <a:rPr lang="en-IN" sz="1600" dirty="0">
                <a:latin typeface="Century Gothic" panose="020B0502020202020204" charset="0"/>
                <a:cs typeface="Century Gothic" panose="020B0502020202020204" charset="0"/>
              </a:rPr>
              <a:t>, is used for designing </a:t>
            </a:r>
            <a:r>
              <a:rPr lang="en-IN" sz="1600" b="1" dirty="0">
                <a:solidFill>
                  <a:srgbClr val="3886CC"/>
                </a:solidFill>
                <a:latin typeface="Century Gothic" panose="020B0502020202020204" charset="0"/>
                <a:cs typeface="Century Gothic" panose="020B0502020202020204" charset="0"/>
              </a:rPr>
              <a:t>responsive</a:t>
            </a:r>
            <a:r>
              <a:rPr lang="en-IN" sz="1600" dirty="0">
                <a:latin typeface="Century Gothic" panose="020B0502020202020204" charset="0"/>
                <a:cs typeface="Century Gothic" panose="020B0502020202020204" charset="0"/>
              </a:rPr>
              <a:t> and </a:t>
            </a:r>
            <a:r>
              <a:rPr lang="en-IN" sz="1600" b="1" dirty="0">
                <a:solidFill>
                  <a:srgbClr val="3886CC"/>
                </a:solidFill>
                <a:latin typeface="Century Gothic" panose="020B0502020202020204" charset="0"/>
                <a:cs typeface="Century Gothic" panose="020B0502020202020204" charset="0"/>
              </a:rPr>
              <a:t>mobile-friendly web pages</a:t>
            </a:r>
            <a:r>
              <a:rPr lang="en-IN" sz="1600" dirty="0">
                <a:latin typeface="Century Gothic" panose="020B0502020202020204" charset="0"/>
                <a:cs typeface="Century Gothic" panose="020B0502020202020204" charset="0"/>
              </a:rPr>
              <a:t>. This ensures that the </a:t>
            </a:r>
            <a:r>
              <a:rPr lang="en-IN" sz="1600" b="1" dirty="0">
                <a:solidFill>
                  <a:srgbClr val="3886CC"/>
                </a:solidFill>
                <a:latin typeface="Century Gothic" panose="020B0502020202020204" charset="0"/>
                <a:cs typeface="Century Gothic" panose="020B0502020202020204" charset="0"/>
              </a:rPr>
              <a:t>site looks good on all devices</a:t>
            </a:r>
            <a:r>
              <a:rPr lang="en-IN" sz="1600" dirty="0">
                <a:latin typeface="Century Gothic" panose="020B0502020202020204" charset="0"/>
                <a:cs typeface="Century Gothic" panose="020B0502020202020204" charset="0"/>
              </a:rPr>
              <a:t>.</a:t>
            </a:r>
          </a:p>
          <a:p>
            <a:endParaRPr lang="en-IN" sz="1600" dirty="0">
              <a:latin typeface="Century Gothic" panose="020B0502020202020204" charset="0"/>
              <a:cs typeface="Century Gothic" panose="020B0502020202020204" charset="0"/>
            </a:endParaRPr>
          </a:p>
          <a:p>
            <a:r>
              <a:rPr lang="en-IN" b="1" dirty="0">
                <a:solidFill>
                  <a:srgbClr val="E65A99"/>
                </a:solidFill>
                <a:latin typeface="Century Gothic" panose="020B0502020202020204" charset="0"/>
              </a:rPr>
              <a:t>Web Server</a:t>
            </a:r>
          </a:p>
          <a:p>
            <a:pPr marL="742950" lvl="1" indent="-285750">
              <a:buFont typeface="Arial" panose="020B0604020202020204" pitchFamily="34" charset="0"/>
              <a:buChar char="•"/>
            </a:pPr>
            <a:r>
              <a:rPr lang="en-IN" sz="1600" b="1" dirty="0">
                <a:latin typeface="Century Gothic" panose="020B0502020202020204" charset="0"/>
                <a:cs typeface="Century Gothic" panose="020B0502020202020204" charset="0"/>
              </a:rPr>
              <a:t>Apache 2.4.6:</a:t>
            </a:r>
            <a:r>
              <a:rPr lang="en-IN" sz="1600" dirty="0">
                <a:latin typeface="Century Gothic" panose="020B0502020202020204" charset="0"/>
                <a:cs typeface="Century Gothic" panose="020B0502020202020204" charset="0"/>
              </a:rPr>
              <a:t> The website is hosted on an Apache 2.4.6 web server, a widely used and </a:t>
            </a:r>
            <a:r>
              <a:rPr lang="en-IN" sz="1600" b="1" dirty="0">
                <a:solidFill>
                  <a:srgbClr val="3886CC"/>
                </a:solidFill>
                <a:latin typeface="Century Gothic" panose="020B0502020202020204" charset="0"/>
                <a:cs typeface="Century Gothic" panose="020B0502020202020204" charset="0"/>
              </a:rPr>
              <a:t>reliable</a:t>
            </a:r>
            <a:r>
              <a:rPr lang="en-IN" sz="1600" dirty="0">
                <a:latin typeface="Century Gothic" panose="020B0502020202020204" charset="0"/>
                <a:cs typeface="Century Gothic" panose="020B0502020202020204" charset="0"/>
              </a:rPr>
              <a:t> option for website hosting.</a:t>
            </a:r>
          </a:p>
          <a:p>
            <a:endParaRPr lang="en-IN" sz="1600" dirty="0">
              <a:latin typeface="Century Gothic" panose="020B0502020202020204" charset="0"/>
              <a:cs typeface="Century Gothic" panose="020B0502020202020204" charset="0"/>
            </a:endParaRPr>
          </a:p>
        </p:txBody>
      </p:sp>
      <p:sp>
        <p:nvSpPr>
          <p:cNvPr id="5" name="椭圆 5">
            <a:extLst>
              <a:ext uri="{FF2B5EF4-FFF2-40B4-BE49-F238E27FC236}">
                <a16:creationId xmlns:a16="http://schemas.microsoft.com/office/drawing/2014/main" id="{BCAA473C-844B-4E56-8722-76B468CD017D}"/>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 name="椭圆 6">
            <a:extLst>
              <a:ext uri="{FF2B5EF4-FFF2-40B4-BE49-F238E27FC236}">
                <a16:creationId xmlns:a16="http://schemas.microsoft.com/office/drawing/2014/main" id="{3807C9A6-DA70-4C2A-A091-BD416D68971E}"/>
              </a:ext>
            </a:extLst>
          </p:cNvPr>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7">
            <a:extLst>
              <a:ext uri="{FF2B5EF4-FFF2-40B4-BE49-F238E27FC236}">
                <a16:creationId xmlns:a16="http://schemas.microsoft.com/office/drawing/2014/main" id="{CAE2F9F1-2045-4BCF-A1C6-99ECEC70590B}"/>
              </a:ext>
            </a:extLst>
          </p:cNvPr>
          <p:cNvSpPr/>
          <p:nvPr/>
        </p:nvSpPr>
        <p:spPr>
          <a:xfrm flipH="1">
            <a:off x="4990751" y="6156344"/>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椭圆 8">
            <a:extLst>
              <a:ext uri="{FF2B5EF4-FFF2-40B4-BE49-F238E27FC236}">
                <a16:creationId xmlns:a16="http://schemas.microsoft.com/office/drawing/2014/main" id="{C5CE6318-EB60-4E96-B31E-E27D7C94C063}"/>
              </a:ext>
            </a:extLst>
          </p:cNvPr>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Tree>
    <p:extLst>
      <p:ext uri="{BB962C8B-B14F-4D97-AF65-F5344CB8AC3E}">
        <p14:creationId xmlns:p14="http://schemas.microsoft.com/office/powerpoint/2010/main" val="587629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a:extLst>
              <a:ext uri="{FF2B5EF4-FFF2-40B4-BE49-F238E27FC236}">
                <a16:creationId xmlns:a16="http://schemas.microsoft.com/office/drawing/2014/main" id="{8BD8FF2C-178E-4D95-AD23-0804AFBA0E41}"/>
              </a:ext>
            </a:extLst>
          </p:cNvPr>
          <p:cNvSpPr/>
          <p:nvPr/>
        </p:nvSpPr>
        <p:spPr>
          <a:xfrm flipH="1">
            <a:off x="8922407" y="-1684155"/>
            <a:ext cx="2405991" cy="2405991"/>
          </a:xfrm>
          <a:prstGeom prst="ellipse">
            <a:avLst/>
          </a:prstGeom>
          <a:solidFill>
            <a:srgbClr val="E96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5" name="椭圆 6">
            <a:extLst>
              <a:ext uri="{FF2B5EF4-FFF2-40B4-BE49-F238E27FC236}">
                <a16:creationId xmlns:a16="http://schemas.microsoft.com/office/drawing/2014/main" id="{7FC9FB44-C660-4F57-9C37-E72109343467}"/>
              </a:ext>
            </a:extLst>
          </p:cNvPr>
          <p:cNvSpPr/>
          <p:nvPr/>
        </p:nvSpPr>
        <p:spPr>
          <a:xfrm flipH="1">
            <a:off x="7379739" y="-405729"/>
            <a:ext cx="907747" cy="907747"/>
          </a:xfrm>
          <a:prstGeom prst="ellipse">
            <a:avLst/>
          </a:prstGeom>
          <a:solidFill>
            <a:srgbClr val="C33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 name="椭圆 7">
            <a:extLst>
              <a:ext uri="{FF2B5EF4-FFF2-40B4-BE49-F238E27FC236}">
                <a16:creationId xmlns:a16="http://schemas.microsoft.com/office/drawing/2014/main" id="{7B58C564-8318-48B4-A33F-4AF3B6EFD8A2}"/>
              </a:ext>
            </a:extLst>
          </p:cNvPr>
          <p:cNvSpPr/>
          <p:nvPr/>
        </p:nvSpPr>
        <p:spPr>
          <a:xfrm flipH="1">
            <a:off x="4990751" y="6156344"/>
            <a:ext cx="2649353" cy="2649353"/>
          </a:xfrm>
          <a:prstGeom prst="ellipse">
            <a:avLst/>
          </a:prstGeom>
          <a:solidFill>
            <a:srgbClr val="8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7" name="椭圆 8">
            <a:extLst>
              <a:ext uri="{FF2B5EF4-FFF2-40B4-BE49-F238E27FC236}">
                <a16:creationId xmlns:a16="http://schemas.microsoft.com/office/drawing/2014/main" id="{3423A165-6CC8-41C4-BFAB-1651990C1AC6}"/>
              </a:ext>
            </a:extLst>
          </p:cNvPr>
          <p:cNvSpPr/>
          <p:nvPr/>
        </p:nvSpPr>
        <p:spPr>
          <a:xfrm flipH="1">
            <a:off x="-708621" y="-1339438"/>
            <a:ext cx="1972968" cy="1972968"/>
          </a:xfrm>
          <a:prstGeom prst="ellipse">
            <a:avLst/>
          </a:prstGeom>
          <a:solidFill>
            <a:srgbClr val="90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8" name="Text Box 5">
            <a:extLst>
              <a:ext uri="{FF2B5EF4-FFF2-40B4-BE49-F238E27FC236}">
                <a16:creationId xmlns:a16="http://schemas.microsoft.com/office/drawing/2014/main" id="{AA88D863-6FCE-4512-87AA-1127319BF4C1}"/>
              </a:ext>
            </a:extLst>
          </p:cNvPr>
          <p:cNvSpPr txBox="1"/>
          <p:nvPr/>
        </p:nvSpPr>
        <p:spPr>
          <a:xfrm>
            <a:off x="395605" y="908685"/>
            <a:ext cx="11410315" cy="5309146"/>
          </a:xfrm>
          <a:prstGeom prst="rect">
            <a:avLst/>
          </a:prstGeom>
          <a:noFill/>
        </p:spPr>
        <p:txBody>
          <a:bodyPr wrap="square" rtlCol="0" anchor="t">
            <a:spAutoFit/>
          </a:bodyPr>
          <a:lstStyle/>
          <a:p>
            <a:r>
              <a:rPr lang="en-IN" b="1" dirty="0">
                <a:solidFill>
                  <a:srgbClr val="E65A99"/>
                </a:solidFill>
                <a:latin typeface="Century Gothic" panose="020B0502020202020204" charset="0"/>
                <a:sym typeface="+mn-ea"/>
              </a:rPr>
              <a:t>Programming Language</a:t>
            </a:r>
            <a:endParaRPr lang="en-IN" b="1" dirty="0">
              <a:solidFill>
                <a:srgbClr val="E65A99"/>
              </a:solidFill>
              <a:latin typeface="Century Gothic" panose="020B0502020202020204" charset="0"/>
            </a:endParaRPr>
          </a:p>
          <a:p>
            <a:pPr marL="742950" lvl="1" indent="-285750">
              <a:spcAft>
                <a:spcPts val="600"/>
              </a:spcAft>
              <a:buFont typeface="Arial" panose="020B0604020202020204" pitchFamily="34" charset="0"/>
              <a:buChar char="•"/>
            </a:pPr>
            <a:r>
              <a:rPr lang="en-IN" sz="1600" b="1" dirty="0">
                <a:latin typeface="Century Gothic" panose="020B0502020202020204" charset="0"/>
                <a:cs typeface="Century Gothic" panose="020B0502020202020204" charset="0"/>
                <a:sym typeface="+mn-ea"/>
              </a:rPr>
              <a:t>PHP 5.3.3: </a:t>
            </a:r>
            <a:r>
              <a:rPr lang="en-IN" sz="1600" dirty="0">
                <a:latin typeface="Century Gothic" panose="020B0502020202020204" charset="0"/>
                <a:cs typeface="Century Gothic" panose="020B0502020202020204" charset="0"/>
                <a:sym typeface="+mn-ea"/>
              </a:rPr>
              <a:t>PHP is used for server-side scripting. The website is running on PHP version 5.3.3, which is </a:t>
            </a:r>
            <a:r>
              <a:rPr lang="en-IN" sz="1600" b="1" dirty="0">
                <a:solidFill>
                  <a:srgbClr val="3886CC"/>
                </a:solidFill>
                <a:latin typeface="Century Gothic" panose="020B0502020202020204" charset="0"/>
                <a:cs typeface="Century Gothic" panose="020B0502020202020204" charset="0"/>
                <a:sym typeface="+mn-ea"/>
              </a:rPr>
              <a:t>quite old</a:t>
            </a:r>
            <a:r>
              <a:rPr lang="en-IN" sz="1600" dirty="0">
                <a:latin typeface="Century Gothic" panose="020B0502020202020204" charset="0"/>
                <a:cs typeface="Century Gothic" panose="020B0502020202020204" charset="0"/>
                <a:sym typeface="+mn-ea"/>
              </a:rPr>
              <a:t>, and updating to a more recent version would improve both performance and security.</a:t>
            </a:r>
          </a:p>
          <a:p>
            <a:endParaRPr lang="en-IN" sz="1600" dirty="0">
              <a:latin typeface="Century Gothic" panose="020B0502020202020204" charset="0"/>
              <a:cs typeface="Century Gothic" panose="020B0502020202020204" charset="0"/>
            </a:endParaRPr>
          </a:p>
          <a:p>
            <a:r>
              <a:rPr lang="en-IN" b="1" dirty="0">
                <a:solidFill>
                  <a:srgbClr val="E65A99"/>
                </a:solidFill>
                <a:latin typeface="Century Gothic" panose="020B0502020202020204" charset="0"/>
                <a:sym typeface="+mn-ea"/>
              </a:rPr>
              <a:t>Dev Tools</a:t>
            </a:r>
            <a:endParaRPr lang="en-IN" b="1" dirty="0">
              <a:solidFill>
                <a:srgbClr val="E65A99"/>
              </a:solidFill>
              <a:latin typeface="Century Gothic" panose="020B0502020202020204" charset="0"/>
            </a:endParaRPr>
          </a:p>
          <a:p>
            <a:pPr marL="742950" lvl="1" indent="-285750">
              <a:spcAft>
                <a:spcPts val="600"/>
              </a:spcAft>
              <a:buFont typeface="Arial" panose="020B0604020202020204" pitchFamily="34" charset="0"/>
              <a:buChar char="•"/>
            </a:pPr>
            <a:r>
              <a:rPr lang="en-IN" sz="1600" b="1" dirty="0">
                <a:latin typeface="Century Gothic" panose="020B0502020202020204" charset="0"/>
                <a:cs typeface="Century Gothic" panose="020B0502020202020204" charset="0"/>
                <a:sym typeface="+mn-ea"/>
              </a:rPr>
              <a:t>HTML5 Shiv: </a:t>
            </a:r>
            <a:r>
              <a:rPr lang="en-IN" sz="1600" dirty="0">
                <a:latin typeface="Century Gothic" panose="020B0502020202020204" charset="0"/>
                <a:cs typeface="Century Gothic" panose="020B0502020202020204" charset="0"/>
                <a:sym typeface="+mn-ea"/>
              </a:rPr>
              <a:t>A script used to support HTML5 elements in older browsers, </a:t>
            </a:r>
            <a:r>
              <a:rPr lang="en-IN" sz="1600" b="1" dirty="0">
                <a:solidFill>
                  <a:srgbClr val="3886CC"/>
                </a:solidFill>
                <a:latin typeface="Century Gothic" panose="020B0502020202020204" charset="0"/>
                <a:cs typeface="Century Gothic" panose="020B0502020202020204" charset="0"/>
                <a:sym typeface="+mn-ea"/>
              </a:rPr>
              <a:t>ensuring compatibility</a:t>
            </a:r>
            <a:r>
              <a:rPr lang="en-IN" sz="1600" dirty="0">
                <a:latin typeface="Century Gothic" panose="020B0502020202020204" charset="0"/>
                <a:cs typeface="Century Gothic" panose="020B0502020202020204" charset="0"/>
                <a:sym typeface="+mn-ea"/>
              </a:rPr>
              <a:t>.</a:t>
            </a:r>
          </a:p>
          <a:p>
            <a:endParaRPr lang="en-IN" sz="1600" dirty="0">
              <a:latin typeface="Century Gothic" panose="020B0502020202020204" charset="0"/>
              <a:cs typeface="Century Gothic" panose="020B0502020202020204" charset="0"/>
            </a:endParaRPr>
          </a:p>
          <a:p>
            <a:r>
              <a:rPr lang="en-IN" b="1" dirty="0">
                <a:solidFill>
                  <a:srgbClr val="E65A99"/>
                </a:solidFill>
                <a:latin typeface="Century Gothic" panose="020B0502020202020204" charset="0"/>
                <a:sym typeface="+mn-ea"/>
              </a:rPr>
              <a:t>Analytics</a:t>
            </a:r>
            <a:endParaRPr lang="en-IN" b="1" dirty="0">
              <a:solidFill>
                <a:srgbClr val="E65A99"/>
              </a:solidFill>
              <a:latin typeface="Century Gothic" panose="020B0502020202020204" charset="0"/>
            </a:endParaRPr>
          </a:p>
          <a:p>
            <a:pPr marL="742950" lvl="1" indent="-285750">
              <a:spcAft>
                <a:spcPts val="600"/>
              </a:spcAft>
              <a:buFont typeface="Arial" panose="020B0604020202020204" pitchFamily="34" charset="0"/>
              <a:buChar char="•"/>
            </a:pPr>
            <a:r>
              <a:rPr lang="en-IN" sz="1600" b="1" dirty="0">
                <a:latin typeface="Century Gothic" panose="020B0502020202020204" charset="0"/>
                <a:cs typeface="Century Gothic" panose="020B0502020202020204" charset="0"/>
                <a:sym typeface="+mn-ea"/>
              </a:rPr>
              <a:t>Google Analytics UA:</a:t>
            </a:r>
            <a:r>
              <a:rPr lang="en-IN" sz="1600" dirty="0">
                <a:latin typeface="Century Gothic" panose="020B0502020202020204" charset="0"/>
                <a:cs typeface="Century Gothic" panose="020B0502020202020204" charset="0"/>
                <a:sym typeface="+mn-ea"/>
              </a:rPr>
              <a:t> </a:t>
            </a:r>
            <a:r>
              <a:rPr lang="en-IN" sz="1600" dirty="0" err="1">
                <a:latin typeface="Century Gothic" panose="020B0502020202020204" charset="0"/>
                <a:cs typeface="Century Gothic" panose="020B0502020202020204" charset="0"/>
                <a:sym typeface="+mn-ea"/>
              </a:rPr>
              <a:t>Gofrugal</a:t>
            </a:r>
            <a:r>
              <a:rPr lang="en-IN" sz="1600" dirty="0">
                <a:latin typeface="Century Gothic" panose="020B0502020202020204" charset="0"/>
                <a:cs typeface="Century Gothic" panose="020B0502020202020204" charset="0"/>
                <a:sym typeface="+mn-ea"/>
              </a:rPr>
              <a:t> uses Google Analytics UA (Universal Analytics) to track </a:t>
            </a:r>
            <a:r>
              <a:rPr lang="en-IN" sz="1600" b="1" dirty="0">
                <a:solidFill>
                  <a:srgbClr val="3886CC"/>
                </a:solidFill>
                <a:latin typeface="Century Gothic" panose="020B0502020202020204" charset="0"/>
                <a:sym typeface="+mn-ea"/>
              </a:rPr>
              <a:t>user activity </a:t>
            </a:r>
            <a:r>
              <a:rPr lang="en-IN" sz="1600" dirty="0">
                <a:latin typeface="Century Gothic" panose="020B0502020202020204" charset="0"/>
                <a:cs typeface="Century Gothic" panose="020B0502020202020204" charset="0"/>
                <a:sym typeface="+mn-ea"/>
              </a:rPr>
              <a:t>and gather insights into </a:t>
            </a:r>
            <a:r>
              <a:rPr lang="en-IN" sz="1600" b="1" dirty="0">
                <a:solidFill>
                  <a:srgbClr val="3886CC"/>
                </a:solidFill>
                <a:latin typeface="Century Gothic" panose="020B0502020202020204" charset="0"/>
                <a:sym typeface="+mn-ea"/>
              </a:rPr>
              <a:t>website traffic</a:t>
            </a:r>
            <a:r>
              <a:rPr lang="en-IN" sz="1600" dirty="0">
                <a:latin typeface="Century Gothic" panose="020B0502020202020204" charset="0"/>
                <a:cs typeface="Century Gothic" panose="020B0502020202020204" charset="0"/>
                <a:sym typeface="+mn-ea"/>
              </a:rPr>
              <a:t>, </a:t>
            </a:r>
            <a:r>
              <a:rPr lang="en-IN" sz="1600" b="1" dirty="0">
                <a:solidFill>
                  <a:srgbClr val="3886CC"/>
                </a:solidFill>
                <a:latin typeface="Century Gothic" panose="020B0502020202020204" charset="0"/>
                <a:sym typeface="+mn-ea"/>
              </a:rPr>
              <a:t>user behaviour</a:t>
            </a:r>
            <a:r>
              <a:rPr lang="en-IN" sz="1600" dirty="0">
                <a:latin typeface="Century Gothic" panose="020B0502020202020204" charset="0"/>
                <a:cs typeface="Century Gothic" panose="020B0502020202020204" charset="0"/>
                <a:sym typeface="+mn-ea"/>
              </a:rPr>
              <a:t>, and </a:t>
            </a:r>
            <a:r>
              <a:rPr lang="en-IN" sz="1600" b="1" dirty="0">
                <a:solidFill>
                  <a:srgbClr val="3886CC"/>
                </a:solidFill>
                <a:latin typeface="Century Gothic" panose="020B0502020202020204" charset="0"/>
                <a:sym typeface="+mn-ea"/>
              </a:rPr>
              <a:t>performance metrics</a:t>
            </a:r>
            <a:r>
              <a:rPr lang="en-IN" sz="1600" dirty="0">
                <a:latin typeface="Century Gothic" panose="020B0502020202020204" charset="0"/>
                <a:cs typeface="Century Gothic" panose="020B0502020202020204" charset="0"/>
                <a:sym typeface="+mn-ea"/>
              </a:rPr>
              <a:t>.</a:t>
            </a:r>
          </a:p>
          <a:p>
            <a:endParaRPr lang="en-IN" sz="1600" dirty="0">
              <a:latin typeface="Century Gothic" panose="020B0502020202020204" charset="0"/>
              <a:cs typeface="Century Gothic" panose="020B0502020202020204" charset="0"/>
            </a:endParaRPr>
          </a:p>
          <a:p>
            <a:r>
              <a:rPr lang="en-IN" b="1" dirty="0">
                <a:solidFill>
                  <a:srgbClr val="E65A99"/>
                </a:solidFill>
                <a:latin typeface="Century Gothic" panose="020B0502020202020204" charset="0"/>
                <a:sym typeface="+mn-ea"/>
              </a:rPr>
              <a:t>Font Script</a:t>
            </a:r>
            <a:endParaRPr lang="en-IN" b="1" dirty="0">
              <a:solidFill>
                <a:srgbClr val="E65A99"/>
              </a:solidFill>
              <a:latin typeface="Century Gothic" panose="020B0502020202020204" charset="0"/>
            </a:endParaRPr>
          </a:p>
          <a:p>
            <a:pPr marL="742950" lvl="1" indent="-285750">
              <a:spcAft>
                <a:spcPts val="600"/>
              </a:spcAft>
              <a:buFont typeface="Arial" panose="020B0604020202020204" pitchFamily="34" charset="0"/>
              <a:buChar char="•"/>
            </a:pPr>
            <a:r>
              <a:rPr lang="en-IN" sz="1600" b="1" dirty="0">
                <a:latin typeface="Century Gothic" panose="020B0502020202020204" charset="0"/>
                <a:cs typeface="Century Gothic" panose="020B0502020202020204" charset="0"/>
                <a:sym typeface="+mn-ea"/>
              </a:rPr>
              <a:t>Google Font API:</a:t>
            </a:r>
            <a:r>
              <a:rPr lang="en-IN" sz="1600" dirty="0">
                <a:latin typeface="Century Gothic" panose="020B0502020202020204" charset="0"/>
                <a:cs typeface="Century Gothic" panose="020B0502020202020204" charset="0"/>
                <a:sym typeface="+mn-ea"/>
              </a:rPr>
              <a:t> The website uses Google Font API to ensure </a:t>
            </a:r>
            <a:r>
              <a:rPr lang="en-IN" sz="1600" b="1" dirty="0">
                <a:solidFill>
                  <a:srgbClr val="3886CC"/>
                </a:solidFill>
                <a:latin typeface="Century Gothic" panose="020B0502020202020204" charset="0"/>
                <a:cs typeface="Century Gothic" panose="020B0502020202020204" charset="0"/>
                <a:sym typeface="+mn-ea"/>
              </a:rPr>
              <a:t>consistent font compatible </a:t>
            </a:r>
            <a:r>
              <a:rPr lang="en-IN" sz="1600" dirty="0">
                <a:latin typeface="Century Gothic" panose="020B0502020202020204" charset="0"/>
                <a:cs typeface="Century Gothic" panose="020B0502020202020204" charset="0"/>
                <a:sym typeface="+mn-ea"/>
              </a:rPr>
              <a:t>across different browsers and devices.</a:t>
            </a:r>
          </a:p>
          <a:p>
            <a:endParaRPr lang="en-IN" sz="1600" dirty="0">
              <a:latin typeface="Century Gothic" panose="020B0502020202020204" charset="0"/>
              <a:cs typeface="Century Gothic" panose="020B0502020202020204" charset="0"/>
            </a:endParaRPr>
          </a:p>
          <a:p>
            <a:r>
              <a:rPr lang="en-IN" b="1" dirty="0">
                <a:solidFill>
                  <a:srgbClr val="E65A99"/>
                </a:solidFill>
                <a:latin typeface="Century Gothic" panose="020B0502020202020204" charset="0"/>
                <a:sym typeface="+mn-ea"/>
              </a:rPr>
              <a:t>Editors</a:t>
            </a:r>
            <a:endParaRPr lang="en-IN" b="1" dirty="0">
              <a:solidFill>
                <a:srgbClr val="E65A99"/>
              </a:solidFill>
              <a:latin typeface="Century Gothic" panose="020B0502020202020204" charset="0"/>
            </a:endParaRPr>
          </a:p>
          <a:p>
            <a:pPr marL="742950" lvl="1" indent="-285750">
              <a:spcAft>
                <a:spcPts val="600"/>
              </a:spcAft>
              <a:buFont typeface="Arial" panose="020B0604020202020204" pitchFamily="34" charset="0"/>
              <a:buChar char="•"/>
            </a:pPr>
            <a:r>
              <a:rPr lang="en-IN" sz="1600" b="1" dirty="0" err="1">
                <a:latin typeface="Century Gothic" panose="020B0502020202020204" charset="0"/>
                <a:cs typeface="Century Gothic" panose="020B0502020202020204" charset="0"/>
                <a:sym typeface="+mn-ea"/>
              </a:rPr>
              <a:t>DreamWeaver</a:t>
            </a:r>
            <a:r>
              <a:rPr lang="en-IN" sz="1600" b="1" dirty="0">
                <a:latin typeface="Century Gothic" panose="020B0502020202020204" charset="0"/>
                <a:cs typeface="Century Gothic" panose="020B0502020202020204" charset="0"/>
                <a:sym typeface="+mn-ea"/>
              </a:rPr>
              <a:t>:</a:t>
            </a:r>
            <a:r>
              <a:rPr lang="en-IN" sz="1600" dirty="0">
                <a:latin typeface="Century Gothic" panose="020B0502020202020204" charset="0"/>
                <a:cs typeface="Century Gothic" panose="020B0502020202020204" charset="0"/>
                <a:sym typeface="+mn-ea"/>
              </a:rPr>
              <a:t> The website is developed or edited using </a:t>
            </a:r>
            <a:r>
              <a:rPr lang="en-IN" sz="1600" b="1" dirty="0">
                <a:solidFill>
                  <a:srgbClr val="3886CC"/>
                </a:solidFill>
                <a:latin typeface="Century Gothic" panose="020B0502020202020204" charset="0"/>
                <a:cs typeface="Century Gothic" panose="020B0502020202020204" charset="0"/>
                <a:sym typeface="+mn-ea"/>
              </a:rPr>
              <a:t>Adobe Dreamweaver</a:t>
            </a:r>
            <a:r>
              <a:rPr lang="en-IN" sz="1600" dirty="0">
                <a:latin typeface="Century Gothic" panose="020B0502020202020204" charset="0"/>
                <a:cs typeface="Century Gothic" panose="020B0502020202020204" charset="0"/>
                <a:sym typeface="+mn-ea"/>
              </a:rPr>
              <a:t>, a popular website development tool.</a:t>
            </a:r>
            <a:endParaRPr lang="en-IN" sz="1600" dirty="0">
              <a:latin typeface="Century Gothic" panose="020B0502020202020204" charset="0"/>
              <a:cs typeface="Century Gothic" panose="020B0502020202020204" charset="0"/>
            </a:endParaRPr>
          </a:p>
          <a:p>
            <a:endParaRPr lang="en-IN" sz="1600" dirty="0">
              <a:latin typeface="Century Gothic" panose="020B0502020202020204" charset="0"/>
              <a:cs typeface="Century Gothic" panose="020B0502020202020204" charset="0"/>
              <a:sym typeface="+mn-ea"/>
            </a:endParaRPr>
          </a:p>
        </p:txBody>
      </p:sp>
    </p:spTree>
    <p:extLst>
      <p:ext uri="{BB962C8B-B14F-4D97-AF65-F5344CB8AC3E}">
        <p14:creationId xmlns:p14="http://schemas.microsoft.com/office/powerpoint/2010/main" val="39953521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TABLE_ENDDRAG_ORIGIN_RECT" val="498*179"/>
  <p:tag name="TABLE_ENDDRAG_RECT" val="35*99*498*179"/>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457*96"/>
  <p:tag name="TABLE_ENDDRAG_RECT" val="58*270*457*9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6355</TotalTime>
  <Words>3233</Words>
  <Application>Microsoft Office PowerPoint</Application>
  <PresentationFormat>Widescreen</PresentationFormat>
  <Paragraphs>450</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Bahnschrift</vt:lpstr>
      <vt:lpstr>Calibri</vt:lpstr>
      <vt:lpstr>Century Gothic</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Kanimozhi Mani</cp:lastModifiedBy>
  <cp:revision>559</cp:revision>
  <dcterms:created xsi:type="dcterms:W3CDTF">2019-11-24T03:48:00Z</dcterms:created>
  <dcterms:modified xsi:type="dcterms:W3CDTF">2025-02-11T05:58:06Z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1033-12.2.0.18283</vt:lpwstr>
  </property>
  <property fmtid="{D5CDD505-2E9C-101B-9397-08002B2CF9AE}" pid="3" name="ICV">
    <vt:lpwstr>507391CBC81343CB8FEA8FA333482170_13</vt:lpwstr>
  </property>
</Properties>
</file>